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4.xml" ContentType="application/vnd.openxmlformats-officedocument.presentationml.tag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315" r:id="rId2"/>
    <p:sldId id="290" r:id="rId3"/>
    <p:sldId id="311" r:id="rId4"/>
    <p:sldId id="313" r:id="rId5"/>
    <p:sldId id="310" r:id="rId6"/>
    <p:sldId id="296" r:id="rId7"/>
    <p:sldId id="312" r:id="rId8"/>
    <p:sldId id="332" r:id="rId9"/>
    <p:sldId id="333" r:id="rId10"/>
    <p:sldId id="314" r:id="rId11"/>
    <p:sldId id="302" r:id="rId12"/>
    <p:sldId id="309" r:id="rId13"/>
    <p:sldId id="308" r:id="rId14"/>
    <p:sldId id="306" r:id="rId15"/>
    <p:sldId id="307" r:id="rId16"/>
    <p:sldId id="299" r:id="rId17"/>
    <p:sldId id="316" r:id="rId18"/>
    <p:sldId id="327" r:id="rId19"/>
    <p:sldId id="304" r:id="rId20"/>
    <p:sldId id="303" r:id="rId21"/>
    <p:sldId id="298" r:id="rId22"/>
    <p:sldId id="301" r:id="rId23"/>
    <p:sldId id="320" r:id="rId24"/>
    <p:sldId id="330" r:id="rId25"/>
    <p:sldId id="319" r:id="rId26"/>
    <p:sldId id="323" r:id="rId27"/>
    <p:sldId id="324" r:id="rId28"/>
    <p:sldId id="325" r:id="rId29"/>
    <p:sldId id="326" r:id="rId30"/>
    <p:sldId id="267" r:id="rId31"/>
  </p:sldIdLst>
  <p:sldSz cx="9144000" cy="6858000" type="screen4x3"/>
  <p:notesSz cx="7010400" cy="9296400"/>
  <p:custDataLst>
    <p:tags r:id="rId34"/>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21E"/>
    <a:srgbClr val="7FBA41"/>
    <a:srgbClr val="55C7C8"/>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autoAdjust="0"/>
    <p:restoredTop sz="90788" autoAdjust="0"/>
  </p:normalViewPr>
  <p:slideViewPr>
    <p:cSldViewPr>
      <p:cViewPr varScale="1">
        <p:scale>
          <a:sx n="102" d="100"/>
          <a:sy n="102" d="100"/>
        </p:scale>
        <p:origin x="264" y="10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Growth plus New Separations</c:v>
                </c:pt>
              </c:strCache>
            </c:strRef>
          </c:tx>
          <c:spPr>
            <a:solidFill>
              <a:srgbClr val="F7921E"/>
            </a:solidFill>
            <a:ln>
              <a:solidFill>
                <a:srgbClr val="F7921E"/>
              </a:solidFill>
            </a:ln>
            <a:effectLst/>
          </c:spPr>
          <c:invertIfNegative val="0"/>
          <c:dLbls>
            <c:dLbl>
              <c:idx val="0"/>
              <c:layout>
                <c:manualLayout>
                  <c:x val="-5.7651325621222607E-17"/>
                  <c:y val="-2.4875621890547268E-3"/>
                </c:manualLayout>
              </c:layout>
              <c:tx>
                <c:rich>
                  <a:bodyPr/>
                  <a:lstStyle/>
                  <a:p>
                    <a:r>
                      <a:rPr lang="en-US" dirty="0"/>
                      <a:t>374,100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14F-4F2D-BD51-5755711FAD42}"/>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Calibri" panose="020F0502020204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 All Occupations</c:v>
                </c:pt>
              </c:strCache>
            </c:strRef>
          </c:cat>
          <c:val>
            <c:numRef>
              <c:f>Sheet1!$B$2</c:f>
              <c:numCache>
                <c:formatCode>#,##0</c:formatCode>
                <c:ptCount val="1"/>
                <c:pt idx="0">
                  <c:v>382668</c:v>
                </c:pt>
              </c:numCache>
            </c:numRef>
          </c:val>
          <c:extLst>
            <c:ext xmlns:c16="http://schemas.microsoft.com/office/drawing/2014/chart" uri="{C3380CC4-5D6E-409C-BE32-E72D297353CC}">
              <c16:uniqueId val="{00000000-E14F-4F2D-BD51-5755711FAD42}"/>
            </c:ext>
          </c:extLst>
        </c:ser>
        <c:ser>
          <c:idx val="1"/>
          <c:order val="1"/>
          <c:tx>
            <c:strRef>
              <c:f>Sheet1!$C$1</c:f>
              <c:strCache>
                <c:ptCount val="1"/>
                <c:pt idx="0">
                  <c:v>Growth plus Replacements </c:v>
                </c:pt>
              </c:strCache>
            </c:strRef>
          </c:tx>
          <c:spPr>
            <a:solidFill>
              <a:srgbClr val="660033"/>
            </a:solidFill>
            <a:ln>
              <a:solidFill>
                <a:srgbClr val="660033"/>
              </a:solidFill>
            </a:ln>
            <a:effectLst/>
          </c:spPr>
          <c:invertIfNegative val="0"/>
          <c:dLbls>
            <c:dLbl>
              <c:idx val="0"/>
              <c:tx>
                <c:rich>
                  <a:bodyPr/>
                  <a:lstStyle/>
                  <a:p>
                    <a:r>
                      <a:rPr lang="en-US"/>
                      <a:t>97,980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14F-4F2D-BD51-5755711FAD42}"/>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Calibri" panose="020F0502020204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 All Occupations</c:v>
                </c:pt>
              </c:strCache>
            </c:strRef>
          </c:cat>
          <c:val>
            <c:numRef>
              <c:f>Sheet1!$C$2</c:f>
              <c:numCache>
                <c:formatCode>#,##0</c:formatCode>
                <c:ptCount val="1"/>
                <c:pt idx="0">
                  <c:v>97981</c:v>
                </c:pt>
              </c:numCache>
            </c:numRef>
          </c:val>
          <c:extLst>
            <c:ext xmlns:c16="http://schemas.microsoft.com/office/drawing/2014/chart" uri="{C3380CC4-5D6E-409C-BE32-E72D297353CC}">
              <c16:uniqueId val="{00000001-E14F-4F2D-BD51-5755711FAD42}"/>
            </c:ext>
          </c:extLst>
        </c:ser>
        <c:dLbls>
          <c:dLblPos val="outEnd"/>
          <c:showLegendKey val="0"/>
          <c:showVal val="1"/>
          <c:showCatName val="0"/>
          <c:showSerName val="0"/>
          <c:showPercent val="0"/>
          <c:showBubbleSize val="0"/>
        </c:dLbls>
        <c:gapWidth val="219"/>
        <c:overlap val="-27"/>
        <c:axId val="771190752"/>
        <c:axId val="771206168"/>
      </c:barChart>
      <c:catAx>
        <c:axId val="771190752"/>
        <c:scaling>
          <c:orientation val="minMax"/>
        </c:scaling>
        <c:delete val="0"/>
        <c:axPos val="b"/>
        <c:numFmt formatCode="General" sourceLinked="1"/>
        <c:majorTickMark val="none"/>
        <c:minorTickMark val="none"/>
        <c:tickLblPos val="nextTo"/>
        <c:spPr>
          <a:noFill/>
          <a:ln w="9525" cap="flat" cmpd="sng" algn="ctr">
            <a:solidFill>
              <a:schemeClr val="dk1">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lumMod val="50000"/>
                    <a:lumOff val="50000"/>
                  </a:schemeClr>
                </a:solidFill>
                <a:latin typeface="Calibri" panose="020F0502020204030204" pitchFamily="34" charset="0"/>
                <a:ea typeface="+mn-ea"/>
                <a:cs typeface="+mn-cs"/>
              </a:defRPr>
            </a:pPr>
            <a:endParaRPr lang="en-US"/>
          </a:p>
        </c:txPr>
        <c:crossAx val="771206168"/>
        <c:crosses val="autoZero"/>
        <c:auto val="1"/>
        <c:lblAlgn val="ctr"/>
        <c:lblOffset val="100"/>
        <c:noMultiLvlLbl val="0"/>
      </c:catAx>
      <c:valAx>
        <c:axId val="771206168"/>
        <c:scaling>
          <c:orientation val="minMax"/>
          <c:max val="400000"/>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711907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50000"/>
                  <a:lumOff val="50000"/>
                </a:schemeClr>
              </a:solidFill>
              <a:latin typeface="Calibri" panose="020F0502020204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C60FE9-B543-4B6C-9960-F31267D3D0B5}" type="doc">
      <dgm:prSet loTypeId="urn:microsoft.com/office/officeart/2005/8/layout/hList7" loCatId="list" qsTypeId="urn:microsoft.com/office/officeart/2005/8/quickstyle/simple4" qsCatId="simple" csTypeId="urn:microsoft.com/office/officeart/2005/8/colors/accent1_2" csCatId="accent1" phldr="1"/>
      <dgm:spPr/>
    </dgm:pt>
    <dgm:pt modelId="{54E5484D-D7C7-4C24-8A50-A0627A093950}">
      <dgm:prSet phldrT="[Text]" custT="1"/>
      <dgm:spPr>
        <a:solidFill>
          <a:schemeClr val="bg1">
            <a:lumMod val="95000"/>
            <a:alpha val="40000"/>
          </a:schemeClr>
        </a:solidFill>
        <a:ln w="12700">
          <a:solidFill>
            <a:srgbClr val="55C7DC"/>
          </a:solidFill>
        </a:ln>
      </dgm:spPr>
      <dgm:t>
        <a:bodyPr/>
        <a:lstStyle/>
        <a:p>
          <a:r>
            <a:rPr lang="en-US" sz="1600" spc="0" dirty="0">
              <a:solidFill>
                <a:schemeClr val="tx1"/>
              </a:solidFill>
              <a:latin typeface="Calibri" panose="020F0502020204030204" pitchFamily="34" charset="0"/>
            </a:rPr>
            <a:t>U.S. Employment and Training Administration (ETA)</a:t>
          </a:r>
        </a:p>
      </dgm:t>
    </dgm:pt>
    <dgm:pt modelId="{FC7866E2-F240-41E2-A864-A3496CF410B2}" type="parTrans" cxnId="{52EBD09F-C859-4FBC-B552-6C80769FF29D}">
      <dgm:prSet/>
      <dgm:spPr/>
      <dgm:t>
        <a:bodyPr/>
        <a:lstStyle/>
        <a:p>
          <a:endParaRPr lang="en-US"/>
        </a:p>
      </dgm:t>
    </dgm:pt>
    <dgm:pt modelId="{9AA2421C-B3F4-4F45-AFB4-16B70F7FC027}" type="sibTrans" cxnId="{52EBD09F-C859-4FBC-B552-6C80769FF29D}">
      <dgm:prSet/>
      <dgm:spPr/>
      <dgm:t>
        <a:bodyPr/>
        <a:lstStyle/>
        <a:p>
          <a:endParaRPr lang="en-US"/>
        </a:p>
      </dgm:t>
    </dgm:pt>
    <dgm:pt modelId="{E84E3F0D-44F4-4592-8C2E-E5B747AF9609}">
      <dgm:prSet phldrT="[Text]" custT="1"/>
      <dgm:spPr>
        <a:solidFill>
          <a:schemeClr val="bg1">
            <a:lumMod val="95000"/>
            <a:alpha val="40000"/>
          </a:schemeClr>
        </a:solidFill>
        <a:ln w="12700">
          <a:solidFill>
            <a:srgbClr val="55C7DC"/>
          </a:solidFill>
        </a:ln>
      </dgm:spPr>
      <dgm:t>
        <a:bodyPr/>
        <a:lstStyle/>
        <a:p>
          <a:r>
            <a:rPr lang="en-US" sz="1600" spc="0" dirty="0">
              <a:solidFill>
                <a:schemeClr val="tx1"/>
              </a:solidFill>
              <a:latin typeface="Calibri" panose="020F0502020204030204" pitchFamily="34" charset="0"/>
            </a:rPr>
            <a:t>Office Of Economic Advisors (OEA)/Labor Market Information (LMI)</a:t>
          </a:r>
        </a:p>
      </dgm:t>
    </dgm:pt>
    <dgm:pt modelId="{21FCBC26-33AC-49FD-B3D8-096CEB0A98E7}" type="parTrans" cxnId="{C0F27ED9-1D68-4330-A61E-738958C2880C}">
      <dgm:prSet/>
      <dgm:spPr/>
      <dgm:t>
        <a:bodyPr/>
        <a:lstStyle/>
        <a:p>
          <a:endParaRPr lang="en-US"/>
        </a:p>
      </dgm:t>
    </dgm:pt>
    <dgm:pt modelId="{A38959D3-7D2D-4592-BB1E-144F10DCFAF4}" type="sibTrans" cxnId="{C0F27ED9-1D68-4330-A61E-738958C2880C}">
      <dgm:prSet/>
      <dgm:spPr/>
      <dgm:t>
        <a:bodyPr/>
        <a:lstStyle/>
        <a:p>
          <a:endParaRPr lang="en-US"/>
        </a:p>
      </dgm:t>
    </dgm:pt>
    <dgm:pt modelId="{5B2575AA-EBC6-487F-8E57-E24D32836A67}">
      <dgm:prSet phldrT="[Text]" custT="1"/>
      <dgm:spPr>
        <a:solidFill>
          <a:schemeClr val="bg1">
            <a:lumMod val="95000"/>
            <a:alpha val="40000"/>
          </a:schemeClr>
        </a:solidFill>
        <a:ln w="12700">
          <a:solidFill>
            <a:srgbClr val="55C7DC"/>
          </a:solidFill>
        </a:ln>
      </dgm:spPr>
      <dgm:t>
        <a:bodyPr/>
        <a:lstStyle/>
        <a:p>
          <a:r>
            <a:rPr lang="en-US" sz="1600" spc="0" dirty="0">
              <a:solidFill>
                <a:schemeClr val="tx1"/>
              </a:solidFill>
              <a:latin typeface="Calibri" panose="020F0502020204030204" pitchFamily="34" charset="0"/>
            </a:rPr>
            <a:t>U.S. Bureau of Labor Statistics (BLS)</a:t>
          </a:r>
        </a:p>
      </dgm:t>
    </dgm:pt>
    <dgm:pt modelId="{1E0327A7-2EB4-46EB-9339-CC617B5614F7}" type="sibTrans" cxnId="{2926B9E5-ECA2-4710-84E5-72F5DE7CED80}">
      <dgm:prSet/>
      <dgm:spPr/>
      <dgm:t>
        <a:bodyPr/>
        <a:lstStyle/>
        <a:p>
          <a:endParaRPr lang="en-US"/>
        </a:p>
      </dgm:t>
    </dgm:pt>
    <dgm:pt modelId="{0896572F-AB00-4E3C-8BCA-9D4B4E734963}" type="parTrans" cxnId="{2926B9E5-ECA2-4710-84E5-72F5DE7CED80}">
      <dgm:prSet/>
      <dgm:spPr/>
      <dgm:t>
        <a:bodyPr/>
        <a:lstStyle/>
        <a:p>
          <a:endParaRPr lang="en-US"/>
        </a:p>
      </dgm:t>
    </dgm:pt>
    <dgm:pt modelId="{D5480DB3-819A-499E-9D52-AECE75613393}" type="pres">
      <dgm:prSet presAssocID="{BDC60FE9-B543-4B6C-9960-F31267D3D0B5}" presName="Name0" presStyleCnt="0">
        <dgm:presLayoutVars>
          <dgm:dir/>
          <dgm:resizeHandles val="exact"/>
        </dgm:presLayoutVars>
      </dgm:prSet>
      <dgm:spPr/>
    </dgm:pt>
    <dgm:pt modelId="{7D6AF74F-36BC-4A1B-9F29-8BF48C57DC86}" type="pres">
      <dgm:prSet presAssocID="{BDC60FE9-B543-4B6C-9960-F31267D3D0B5}" presName="fgShape" presStyleLbl="fgShp" presStyleIdx="0" presStyleCnt="1" custScaleY="145390"/>
      <dgm:spPr>
        <a:solidFill>
          <a:schemeClr val="tx1"/>
        </a:solidFill>
        <a:ln w="19050">
          <a:solidFill>
            <a:srgbClr val="7FBA41"/>
          </a:solidFill>
        </a:ln>
      </dgm:spPr>
    </dgm:pt>
    <dgm:pt modelId="{6DFB24A0-44FD-4555-99EF-312AF7E6895F}" type="pres">
      <dgm:prSet presAssocID="{BDC60FE9-B543-4B6C-9960-F31267D3D0B5}" presName="linComp" presStyleCnt="0"/>
      <dgm:spPr/>
    </dgm:pt>
    <dgm:pt modelId="{28B365CA-AD35-451F-ADC2-B1D306493E1C}" type="pres">
      <dgm:prSet presAssocID="{54E5484D-D7C7-4C24-8A50-A0627A093950}" presName="compNode" presStyleCnt="0"/>
      <dgm:spPr/>
    </dgm:pt>
    <dgm:pt modelId="{1ED73D20-3951-445B-B8EA-A32A862FA4AF}" type="pres">
      <dgm:prSet presAssocID="{54E5484D-D7C7-4C24-8A50-A0627A093950}" presName="bkgdShape" presStyleLbl="node1" presStyleIdx="0" presStyleCnt="3"/>
      <dgm:spPr/>
    </dgm:pt>
    <dgm:pt modelId="{F6F2DDED-B9E8-4308-BB24-E092C4C84C43}" type="pres">
      <dgm:prSet presAssocID="{54E5484D-D7C7-4C24-8A50-A0627A093950}" presName="nodeTx" presStyleLbl="node1" presStyleIdx="0" presStyleCnt="3">
        <dgm:presLayoutVars>
          <dgm:bulletEnabled val="1"/>
        </dgm:presLayoutVars>
      </dgm:prSet>
      <dgm:spPr/>
    </dgm:pt>
    <dgm:pt modelId="{345EF4B9-CDCF-4211-AAA2-00E9E0E1CFE9}" type="pres">
      <dgm:prSet presAssocID="{54E5484D-D7C7-4C24-8A50-A0627A093950}" presName="invisiNode" presStyleLbl="node1" presStyleIdx="0" presStyleCnt="3"/>
      <dgm:spPr/>
    </dgm:pt>
    <dgm:pt modelId="{825EBBA0-191C-4FA1-87D4-9B14C79F931C}" type="pres">
      <dgm:prSet presAssocID="{54E5484D-D7C7-4C24-8A50-A0627A093950}" presName="imagNode" presStyleLbl="fgImgPlace1" presStyleIdx="0" presStyleCnt="3"/>
      <dgm:spPr>
        <a:prstGeom prst="rect">
          <a:avLst/>
        </a:prstGeom>
        <a:blipFill rotWithShape="1">
          <a:blip xmlns:r="http://schemas.openxmlformats.org/officeDocument/2006/relationships" r:embed="rId1"/>
          <a:stretch>
            <a:fillRect/>
          </a:stretch>
        </a:blipFill>
        <a:ln w="9525">
          <a:solidFill>
            <a:srgbClr val="7FBA41"/>
          </a:solidFill>
        </a:ln>
      </dgm:spPr>
    </dgm:pt>
    <dgm:pt modelId="{8509F253-2D13-407E-89EB-B56A7927FE4A}" type="pres">
      <dgm:prSet presAssocID="{9AA2421C-B3F4-4F45-AFB4-16B70F7FC027}" presName="sibTrans" presStyleLbl="sibTrans2D1" presStyleIdx="0" presStyleCnt="0"/>
      <dgm:spPr/>
    </dgm:pt>
    <dgm:pt modelId="{3527FE58-C86C-42C0-B083-0100109976FA}" type="pres">
      <dgm:prSet presAssocID="{5B2575AA-EBC6-487F-8E57-E24D32836A67}" presName="compNode" presStyleCnt="0"/>
      <dgm:spPr/>
    </dgm:pt>
    <dgm:pt modelId="{A81AE496-E21A-405E-86FA-71A041AB3FE9}" type="pres">
      <dgm:prSet presAssocID="{5B2575AA-EBC6-487F-8E57-E24D32836A67}" presName="bkgdShape" presStyleLbl="node1" presStyleIdx="1" presStyleCnt="3"/>
      <dgm:spPr/>
    </dgm:pt>
    <dgm:pt modelId="{798CE366-20EA-4430-BF55-E6285EBE547B}" type="pres">
      <dgm:prSet presAssocID="{5B2575AA-EBC6-487F-8E57-E24D32836A67}" presName="nodeTx" presStyleLbl="node1" presStyleIdx="1" presStyleCnt="3">
        <dgm:presLayoutVars>
          <dgm:bulletEnabled val="1"/>
        </dgm:presLayoutVars>
      </dgm:prSet>
      <dgm:spPr/>
    </dgm:pt>
    <dgm:pt modelId="{E4589BA9-EC2A-44BE-9FFE-4053571BF8C5}" type="pres">
      <dgm:prSet presAssocID="{5B2575AA-EBC6-487F-8E57-E24D32836A67}" presName="invisiNode" presStyleLbl="node1" presStyleIdx="1" presStyleCnt="3"/>
      <dgm:spPr/>
    </dgm:pt>
    <dgm:pt modelId="{0D6BE87F-938C-4A86-88A1-BF612413409C}" type="pres">
      <dgm:prSet presAssocID="{5B2575AA-EBC6-487F-8E57-E24D32836A67}" presName="imagNode" presStyleLbl="fgImgPlace1" presStyleIdx="1" presStyleCnt="3"/>
      <dgm:spPr>
        <a:prstGeom prst="rect">
          <a:avLst/>
        </a:prstGeom>
        <a:blipFill rotWithShape="1">
          <a:blip xmlns:r="http://schemas.openxmlformats.org/officeDocument/2006/relationships" r:embed="rId2"/>
          <a:stretch>
            <a:fillRect/>
          </a:stretch>
        </a:blipFill>
        <a:ln w="9525">
          <a:solidFill>
            <a:srgbClr val="7FBA41"/>
          </a:solidFill>
        </a:ln>
      </dgm:spPr>
    </dgm:pt>
    <dgm:pt modelId="{B41C6949-8BFC-4709-AEDE-05DEFD3A2348}" type="pres">
      <dgm:prSet presAssocID="{1E0327A7-2EB4-46EB-9339-CC617B5614F7}" presName="sibTrans" presStyleLbl="sibTrans2D1" presStyleIdx="0" presStyleCnt="0"/>
      <dgm:spPr/>
    </dgm:pt>
    <dgm:pt modelId="{DD2784D9-C1E1-4287-837F-E209C7668104}" type="pres">
      <dgm:prSet presAssocID="{E84E3F0D-44F4-4592-8C2E-E5B747AF9609}" presName="compNode" presStyleCnt="0"/>
      <dgm:spPr/>
    </dgm:pt>
    <dgm:pt modelId="{3D61AB79-27D5-4388-9565-3BD138536EE2}" type="pres">
      <dgm:prSet presAssocID="{E84E3F0D-44F4-4592-8C2E-E5B747AF9609}" presName="bkgdShape" presStyleLbl="node1" presStyleIdx="2" presStyleCnt="3"/>
      <dgm:spPr/>
    </dgm:pt>
    <dgm:pt modelId="{10344F75-19B6-4DD1-96F1-2B4E3734F201}" type="pres">
      <dgm:prSet presAssocID="{E84E3F0D-44F4-4592-8C2E-E5B747AF9609}" presName="nodeTx" presStyleLbl="node1" presStyleIdx="2" presStyleCnt="3">
        <dgm:presLayoutVars>
          <dgm:bulletEnabled val="1"/>
        </dgm:presLayoutVars>
      </dgm:prSet>
      <dgm:spPr/>
    </dgm:pt>
    <dgm:pt modelId="{0EF99ECA-2E1D-40FD-8AB2-B5FE65A422FA}" type="pres">
      <dgm:prSet presAssocID="{E84E3F0D-44F4-4592-8C2E-E5B747AF9609}" presName="invisiNode" presStyleLbl="node1" presStyleIdx="2" presStyleCnt="3"/>
      <dgm:spPr/>
    </dgm:pt>
    <dgm:pt modelId="{DB381E42-D158-4EDE-A626-4B2D6281F0AE}" type="pres">
      <dgm:prSet presAssocID="{E84E3F0D-44F4-4592-8C2E-E5B747AF9609}" presName="imagNode" presStyleLbl="fgImgPlace1" presStyleIdx="2" presStyleCnt="3"/>
      <dgm:spPr>
        <a:prstGeom prst="rect">
          <a:avLst/>
        </a:prstGeom>
        <a:blipFill rotWithShape="1">
          <a:blip xmlns:r="http://schemas.openxmlformats.org/officeDocument/2006/relationships" r:embed="rId3"/>
          <a:stretch>
            <a:fillRect/>
          </a:stretch>
        </a:blipFill>
        <a:ln w="9525">
          <a:solidFill>
            <a:srgbClr val="7FBA41"/>
          </a:solidFill>
        </a:ln>
      </dgm:spPr>
    </dgm:pt>
  </dgm:ptLst>
  <dgm:cxnLst>
    <dgm:cxn modelId="{97C18000-642C-49C3-9C63-BEBF29E756CB}" type="presOf" srcId="{9AA2421C-B3F4-4F45-AFB4-16B70F7FC027}" destId="{8509F253-2D13-407E-89EB-B56A7927FE4A}" srcOrd="0" destOrd="0" presId="urn:microsoft.com/office/officeart/2005/8/layout/hList7"/>
    <dgm:cxn modelId="{11E9DE23-215D-4A69-8217-DE1C22BE0120}" type="presOf" srcId="{E84E3F0D-44F4-4592-8C2E-E5B747AF9609}" destId="{10344F75-19B6-4DD1-96F1-2B4E3734F201}" srcOrd="1" destOrd="0" presId="urn:microsoft.com/office/officeart/2005/8/layout/hList7"/>
    <dgm:cxn modelId="{B2921043-4FA3-4413-85D3-EA09FBABE1E0}" type="presOf" srcId="{54E5484D-D7C7-4C24-8A50-A0627A093950}" destId="{1ED73D20-3951-445B-B8EA-A32A862FA4AF}" srcOrd="0" destOrd="0" presId="urn:microsoft.com/office/officeart/2005/8/layout/hList7"/>
    <dgm:cxn modelId="{BBCC2945-42CC-40A6-BF5E-A2BC215B74C1}" type="presOf" srcId="{54E5484D-D7C7-4C24-8A50-A0627A093950}" destId="{F6F2DDED-B9E8-4308-BB24-E092C4C84C43}" srcOrd="1" destOrd="0" presId="urn:microsoft.com/office/officeart/2005/8/layout/hList7"/>
    <dgm:cxn modelId="{BBDC4C8B-886C-41F8-BC9C-9A55B0A08594}" type="presOf" srcId="{5B2575AA-EBC6-487F-8E57-E24D32836A67}" destId="{A81AE496-E21A-405E-86FA-71A041AB3FE9}" srcOrd="0" destOrd="0" presId="urn:microsoft.com/office/officeart/2005/8/layout/hList7"/>
    <dgm:cxn modelId="{4AC2CA92-A733-40D7-AA7D-21A3C62D0925}" type="presOf" srcId="{5B2575AA-EBC6-487F-8E57-E24D32836A67}" destId="{798CE366-20EA-4430-BF55-E6285EBE547B}" srcOrd="1" destOrd="0" presId="urn:microsoft.com/office/officeart/2005/8/layout/hList7"/>
    <dgm:cxn modelId="{2FF33A99-E056-4F90-8148-D78CE191E5D0}" type="presOf" srcId="{1E0327A7-2EB4-46EB-9339-CC617B5614F7}" destId="{B41C6949-8BFC-4709-AEDE-05DEFD3A2348}" srcOrd="0" destOrd="0" presId="urn:microsoft.com/office/officeart/2005/8/layout/hList7"/>
    <dgm:cxn modelId="{52EBD09F-C859-4FBC-B552-6C80769FF29D}" srcId="{BDC60FE9-B543-4B6C-9960-F31267D3D0B5}" destId="{54E5484D-D7C7-4C24-8A50-A0627A093950}" srcOrd="0" destOrd="0" parTransId="{FC7866E2-F240-41E2-A864-A3496CF410B2}" sibTransId="{9AA2421C-B3F4-4F45-AFB4-16B70F7FC027}"/>
    <dgm:cxn modelId="{C0F27ED9-1D68-4330-A61E-738958C2880C}" srcId="{BDC60FE9-B543-4B6C-9960-F31267D3D0B5}" destId="{E84E3F0D-44F4-4592-8C2E-E5B747AF9609}" srcOrd="2" destOrd="0" parTransId="{21FCBC26-33AC-49FD-B3D8-096CEB0A98E7}" sibTransId="{A38959D3-7D2D-4592-BB1E-144F10DCFAF4}"/>
    <dgm:cxn modelId="{674618DD-94CF-4BEC-972C-1AFFE2FB0C7E}" type="presOf" srcId="{E84E3F0D-44F4-4592-8C2E-E5B747AF9609}" destId="{3D61AB79-27D5-4388-9565-3BD138536EE2}" srcOrd="0" destOrd="0" presId="urn:microsoft.com/office/officeart/2005/8/layout/hList7"/>
    <dgm:cxn modelId="{2926B9E5-ECA2-4710-84E5-72F5DE7CED80}" srcId="{BDC60FE9-B543-4B6C-9960-F31267D3D0B5}" destId="{5B2575AA-EBC6-487F-8E57-E24D32836A67}" srcOrd="1" destOrd="0" parTransId="{0896572F-AB00-4E3C-8BCA-9D4B4E734963}" sibTransId="{1E0327A7-2EB4-46EB-9339-CC617B5614F7}"/>
    <dgm:cxn modelId="{B8DE1AFB-4FC6-458E-898E-0B98379A4AC8}" type="presOf" srcId="{BDC60FE9-B543-4B6C-9960-F31267D3D0B5}" destId="{D5480DB3-819A-499E-9D52-AECE75613393}" srcOrd="0" destOrd="0" presId="urn:microsoft.com/office/officeart/2005/8/layout/hList7"/>
    <dgm:cxn modelId="{69CBD87A-D41C-4F69-9CE5-CAEEE1A51C04}" type="presParOf" srcId="{D5480DB3-819A-499E-9D52-AECE75613393}" destId="{7D6AF74F-36BC-4A1B-9F29-8BF48C57DC86}" srcOrd="0" destOrd="0" presId="urn:microsoft.com/office/officeart/2005/8/layout/hList7"/>
    <dgm:cxn modelId="{C1768102-B9A5-47D9-9EA7-D1711A9AE236}" type="presParOf" srcId="{D5480DB3-819A-499E-9D52-AECE75613393}" destId="{6DFB24A0-44FD-4555-99EF-312AF7E6895F}" srcOrd="1" destOrd="0" presId="urn:microsoft.com/office/officeart/2005/8/layout/hList7"/>
    <dgm:cxn modelId="{487F5646-F80D-4E90-8A27-F40DB89A07EF}" type="presParOf" srcId="{6DFB24A0-44FD-4555-99EF-312AF7E6895F}" destId="{28B365CA-AD35-451F-ADC2-B1D306493E1C}" srcOrd="0" destOrd="0" presId="urn:microsoft.com/office/officeart/2005/8/layout/hList7"/>
    <dgm:cxn modelId="{3C0C7645-958E-45A6-A7A0-54AD51688D16}" type="presParOf" srcId="{28B365CA-AD35-451F-ADC2-B1D306493E1C}" destId="{1ED73D20-3951-445B-B8EA-A32A862FA4AF}" srcOrd="0" destOrd="0" presId="urn:microsoft.com/office/officeart/2005/8/layout/hList7"/>
    <dgm:cxn modelId="{E1D5B192-1A1B-446C-8F07-7E3D57300A9B}" type="presParOf" srcId="{28B365CA-AD35-451F-ADC2-B1D306493E1C}" destId="{F6F2DDED-B9E8-4308-BB24-E092C4C84C43}" srcOrd="1" destOrd="0" presId="urn:microsoft.com/office/officeart/2005/8/layout/hList7"/>
    <dgm:cxn modelId="{86A7B4FF-59C7-4FDA-992C-277BF24ADE52}" type="presParOf" srcId="{28B365CA-AD35-451F-ADC2-B1D306493E1C}" destId="{345EF4B9-CDCF-4211-AAA2-00E9E0E1CFE9}" srcOrd="2" destOrd="0" presId="urn:microsoft.com/office/officeart/2005/8/layout/hList7"/>
    <dgm:cxn modelId="{6C9CD773-3891-420C-BD03-2A7F4E92C78B}" type="presParOf" srcId="{28B365CA-AD35-451F-ADC2-B1D306493E1C}" destId="{825EBBA0-191C-4FA1-87D4-9B14C79F931C}" srcOrd="3" destOrd="0" presId="urn:microsoft.com/office/officeart/2005/8/layout/hList7"/>
    <dgm:cxn modelId="{CA4FABD1-B710-4558-8271-25623747F5A8}" type="presParOf" srcId="{6DFB24A0-44FD-4555-99EF-312AF7E6895F}" destId="{8509F253-2D13-407E-89EB-B56A7927FE4A}" srcOrd="1" destOrd="0" presId="urn:microsoft.com/office/officeart/2005/8/layout/hList7"/>
    <dgm:cxn modelId="{5BD615C1-4A20-4702-848B-F846A4596D55}" type="presParOf" srcId="{6DFB24A0-44FD-4555-99EF-312AF7E6895F}" destId="{3527FE58-C86C-42C0-B083-0100109976FA}" srcOrd="2" destOrd="0" presId="urn:microsoft.com/office/officeart/2005/8/layout/hList7"/>
    <dgm:cxn modelId="{FEAA9CD8-1B45-46AB-9B1E-817F15EF3A16}" type="presParOf" srcId="{3527FE58-C86C-42C0-B083-0100109976FA}" destId="{A81AE496-E21A-405E-86FA-71A041AB3FE9}" srcOrd="0" destOrd="0" presId="urn:microsoft.com/office/officeart/2005/8/layout/hList7"/>
    <dgm:cxn modelId="{667EB50E-3653-4719-B7D1-B952EF15451B}" type="presParOf" srcId="{3527FE58-C86C-42C0-B083-0100109976FA}" destId="{798CE366-20EA-4430-BF55-E6285EBE547B}" srcOrd="1" destOrd="0" presId="urn:microsoft.com/office/officeart/2005/8/layout/hList7"/>
    <dgm:cxn modelId="{701CCF93-BB86-4754-B9E8-236D6998D175}" type="presParOf" srcId="{3527FE58-C86C-42C0-B083-0100109976FA}" destId="{E4589BA9-EC2A-44BE-9FFE-4053571BF8C5}" srcOrd="2" destOrd="0" presId="urn:microsoft.com/office/officeart/2005/8/layout/hList7"/>
    <dgm:cxn modelId="{76174CCD-38B0-4F9A-8A72-FC1FDA093B71}" type="presParOf" srcId="{3527FE58-C86C-42C0-B083-0100109976FA}" destId="{0D6BE87F-938C-4A86-88A1-BF612413409C}" srcOrd="3" destOrd="0" presId="urn:microsoft.com/office/officeart/2005/8/layout/hList7"/>
    <dgm:cxn modelId="{69986971-7960-4723-B007-14A66F9E378B}" type="presParOf" srcId="{6DFB24A0-44FD-4555-99EF-312AF7E6895F}" destId="{B41C6949-8BFC-4709-AEDE-05DEFD3A2348}" srcOrd="3" destOrd="0" presId="urn:microsoft.com/office/officeart/2005/8/layout/hList7"/>
    <dgm:cxn modelId="{2221BAC0-2EB4-4D08-AED3-BAC0347C801C}" type="presParOf" srcId="{6DFB24A0-44FD-4555-99EF-312AF7E6895F}" destId="{DD2784D9-C1E1-4287-837F-E209C7668104}" srcOrd="4" destOrd="0" presId="urn:microsoft.com/office/officeart/2005/8/layout/hList7"/>
    <dgm:cxn modelId="{627B8DCC-73EE-4251-A3B5-8FBC0652AEA0}" type="presParOf" srcId="{DD2784D9-C1E1-4287-837F-E209C7668104}" destId="{3D61AB79-27D5-4388-9565-3BD138536EE2}" srcOrd="0" destOrd="0" presId="urn:microsoft.com/office/officeart/2005/8/layout/hList7"/>
    <dgm:cxn modelId="{629D2EAA-62ED-4CFD-904E-01D2025B0BAE}" type="presParOf" srcId="{DD2784D9-C1E1-4287-837F-E209C7668104}" destId="{10344F75-19B6-4DD1-96F1-2B4E3734F201}" srcOrd="1" destOrd="0" presId="urn:microsoft.com/office/officeart/2005/8/layout/hList7"/>
    <dgm:cxn modelId="{E3D19E85-7A9A-4F0D-B6C6-10DB12E0F921}" type="presParOf" srcId="{DD2784D9-C1E1-4287-837F-E209C7668104}" destId="{0EF99ECA-2E1D-40FD-8AB2-B5FE65A422FA}" srcOrd="2" destOrd="0" presId="urn:microsoft.com/office/officeart/2005/8/layout/hList7"/>
    <dgm:cxn modelId="{479D9D97-DCA2-4287-8809-60CD4BC66901}" type="presParOf" srcId="{DD2784D9-C1E1-4287-837F-E209C7668104}" destId="{DB381E42-D158-4EDE-A626-4B2D6281F0AE}" srcOrd="3" destOrd="0" presId="urn:microsoft.com/office/officeart/2005/8/layout/hList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D73D20-3951-445B-B8EA-A32A862FA4AF}">
      <dsp:nvSpPr>
        <dsp:cNvPr id="0" name=""/>
        <dsp:cNvSpPr/>
      </dsp:nvSpPr>
      <dsp:spPr>
        <a:xfrm>
          <a:off x="1479" y="0"/>
          <a:ext cx="2302464" cy="3581400"/>
        </a:xfrm>
        <a:prstGeom prst="roundRect">
          <a:avLst>
            <a:gd name="adj" fmla="val 10000"/>
          </a:avLst>
        </a:prstGeom>
        <a:solidFill>
          <a:schemeClr val="bg1">
            <a:lumMod val="95000"/>
            <a:alpha val="40000"/>
          </a:schemeClr>
        </a:solidFill>
        <a:ln w="12700">
          <a:solidFill>
            <a:srgbClr val="55C7DC"/>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spc="0" dirty="0">
              <a:solidFill>
                <a:schemeClr val="tx1"/>
              </a:solidFill>
              <a:latin typeface="Calibri" panose="020F0502020204030204" pitchFamily="34" charset="0"/>
            </a:rPr>
            <a:t>U.S. Employment and Training Administration (ETA)</a:t>
          </a:r>
        </a:p>
      </dsp:txBody>
      <dsp:txXfrm>
        <a:off x="1479" y="1432560"/>
        <a:ext cx="2302464" cy="1432560"/>
      </dsp:txXfrm>
    </dsp:sp>
    <dsp:sp modelId="{825EBBA0-191C-4FA1-87D4-9B14C79F931C}">
      <dsp:nvSpPr>
        <dsp:cNvPr id="0" name=""/>
        <dsp:cNvSpPr/>
      </dsp:nvSpPr>
      <dsp:spPr>
        <a:xfrm>
          <a:off x="556408" y="214884"/>
          <a:ext cx="1192606" cy="1192606"/>
        </a:xfrm>
        <a:prstGeom prst="rect">
          <a:avLst/>
        </a:prstGeom>
        <a:blipFill rotWithShape="1">
          <a:blip xmlns:r="http://schemas.openxmlformats.org/officeDocument/2006/relationships" r:embed="rId1"/>
          <a:stretch>
            <a:fillRect/>
          </a:stretch>
        </a:blipFill>
        <a:ln w="9525">
          <a:solidFill>
            <a:srgbClr val="7FBA41"/>
          </a:solid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A81AE496-E21A-405E-86FA-71A041AB3FE9}">
      <dsp:nvSpPr>
        <dsp:cNvPr id="0" name=""/>
        <dsp:cNvSpPr/>
      </dsp:nvSpPr>
      <dsp:spPr>
        <a:xfrm>
          <a:off x="2373017" y="0"/>
          <a:ext cx="2302464" cy="3581400"/>
        </a:xfrm>
        <a:prstGeom prst="roundRect">
          <a:avLst>
            <a:gd name="adj" fmla="val 10000"/>
          </a:avLst>
        </a:prstGeom>
        <a:solidFill>
          <a:schemeClr val="bg1">
            <a:lumMod val="95000"/>
            <a:alpha val="40000"/>
          </a:schemeClr>
        </a:solidFill>
        <a:ln w="12700">
          <a:solidFill>
            <a:srgbClr val="55C7DC"/>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spc="0" dirty="0">
              <a:solidFill>
                <a:schemeClr val="tx1"/>
              </a:solidFill>
              <a:latin typeface="Calibri" panose="020F0502020204030204" pitchFamily="34" charset="0"/>
            </a:rPr>
            <a:t>U.S. Bureau of Labor Statistics (BLS)</a:t>
          </a:r>
        </a:p>
      </dsp:txBody>
      <dsp:txXfrm>
        <a:off x="2373017" y="1432560"/>
        <a:ext cx="2302464" cy="1432560"/>
      </dsp:txXfrm>
    </dsp:sp>
    <dsp:sp modelId="{0D6BE87F-938C-4A86-88A1-BF612413409C}">
      <dsp:nvSpPr>
        <dsp:cNvPr id="0" name=""/>
        <dsp:cNvSpPr/>
      </dsp:nvSpPr>
      <dsp:spPr>
        <a:xfrm>
          <a:off x="2927946" y="214884"/>
          <a:ext cx="1192606" cy="1192606"/>
        </a:xfrm>
        <a:prstGeom prst="rect">
          <a:avLst/>
        </a:prstGeom>
        <a:blipFill rotWithShape="1">
          <a:blip xmlns:r="http://schemas.openxmlformats.org/officeDocument/2006/relationships" r:embed="rId2"/>
          <a:stretch>
            <a:fillRect/>
          </a:stretch>
        </a:blipFill>
        <a:ln w="9525">
          <a:solidFill>
            <a:srgbClr val="7FBA41"/>
          </a:solid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3D61AB79-27D5-4388-9565-3BD138536EE2}">
      <dsp:nvSpPr>
        <dsp:cNvPr id="0" name=""/>
        <dsp:cNvSpPr/>
      </dsp:nvSpPr>
      <dsp:spPr>
        <a:xfrm>
          <a:off x="4744555" y="0"/>
          <a:ext cx="2302464" cy="3581400"/>
        </a:xfrm>
        <a:prstGeom prst="roundRect">
          <a:avLst>
            <a:gd name="adj" fmla="val 10000"/>
          </a:avLst>
        </a:prstGeom>
        <a:solidFill>
          <a:schemeClr val="bg1">
            <a:lumMod val="95000"/>
            <a:alpha val="40000"/>
          </a:schemeClr>
        </a:solidFill>
        <a:ln w="12700">
          <a:solidFill>
            <a:srgbClr val="55C7DC"/>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spc="0" dirty="0">
              <a:solidFill>
                <a:schemeClr val="tx1"/>
              </a:solidFill>
              <a:latin typeface="Calibri" panose="020F0502020204030204" pitchFamily="34" charset="0"/>
            </a:rPr>
            <a:t>Office Of Economic Advisors (OEA)/Labor Market Information (LMI)</a:t>
          </a:r>
        </a:p>
      </dsp:txBody>
      <dsp:txXfrm>
        <a:off x="4744555" y="1432560"/>
        <a:ext cx="2302464" cy="1432560"/>
      </dsp:txXfrm>
    </dsp:sp>
    <dsp:sp modelId="{DB381E42-D158-4EDE-A626-4B2D6281F0AE}">
      <dsp:nvSpPr>
        <dsp:cNvPr id="0" name=""/>
        <dsp:cNvSpPr/>
      </dsp:nvSpPr>
      <dsp:spPr>
        <a:xfrm>
          <a:off x="5299484" y="214884"/>
          <a:ext cx="1192606" cy="1192606"/>
        </a:xfrm>
        <a:prstGeom prst="rect">
          <a:avLst/>
        </a:prstGeom>
        <a:blipFill rotWithShape="1">
          <a:blip xmlns:r="http://schemas.openxmlformats.org/officeDocument/2006/relationships" r:embed="rId3"/>
          <a:stretch>
            <a:fillRect/>
          </a:stretch>
        </a:blipFill>
        <a:ln w="9525">
          <a:solidFill>
            <a:srgbClr val="7FBA41"/>
          </a:solid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7D6AF74F-36BC-4A1B-9F29-8BF48C57DC86}">
      <dsp:nvSpPr>
        <dsp:cNvPr id="0" name=""/>
        <dsp:cNvSpPr/>
      </dsp:nvSpPr>
      <dsp:spPr>
        <a:xfrm>
          <a:off x="281939" y="2743200"/>
          <a:ext cx="6484620" cy="781049"/>
        </a:xfrm>
        <a:prstGeom prst="leftRightArrow">
          <a:avLst/>
        </a:prstGeom>
        <a:solidFill>
          <a:schemeClr val="tx1"/>
        </a:solidFill>
        <a:ln w="19050">
          <a:solidFill>
            <a:srgbClr val="7FBA4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D58082-8A5F-49A2-84B8-2A11763F6EB8}"/>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B1B75144-7D58-4E22-ADDE-A5627995C34B}"/>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1BD43052-4D3A-4FAF-82D8-281C8D4D2397}" type="datetimeFigureOut">
              <a:rPr lang="en-US"/>
              <a:pPr>
                <a:defRPr/>
              </a:pPr>
              <a:t>01/23/2019</a:t>
            </a:fld>
            <a:endParaRPr lang="en-US"/>
          </a:p>
        </p:txBody>
      </p:sp>
      <p:sp>
        <p:nvSpPr>
          <p:cNvPr id="4" name="Footer Placeholder 3">
            <a:extLst>
              <a:ext uri="{FF2B5EF4-FFF2-40B4-BE49-F238E27FC236}">
                <a16:creationId xmlns:a16="http://schemas.microsoft.com/office/drawing/2014/main" id="{0CA2FDF0-F588-461C-B8D9-798208ECE6D9}"/>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C121AAF9-C183-42B7-8C5E-68DB4D2EEFED}"/>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pPr>
              <a:defRPr/>
            </a:pPr>
            <a:fld id="{67C90DC3-5D09-4B8F-B2A4-92EFB450878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FBE1321-3315-4E22-B0BC-9030DB49C209}"/>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7B014753-8D8A-4400-A0E8-1C51302D7DF1}"/>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hangingPunct="1">
              <a:defRPr sz="1200"/>
            </a:lvl1pPr>
          </a:lstStyle>
          <a:p>
            <a:pPr>
              <a:defRPr/>
            </a:pPr>
            <a:fld id="{B93C1229-4F04-423C-BD45-06D900D661B3}" type="datetimeFigureOut">
              <a:rPr lang="en-US"/>
              <a:pPr>
                <a:defRPr/>
              </a:pPr>
              <a:t>01/23/2019</a:t>
            </a:fld>
            <a:endParaRPr lang="en-US"/>
          </a:p>
        </p:txBody>
      </p:sp>
      <p:sp>
        <p:nvSpPr>
          <p:cNvPr id="4" name="Slide Image Placeholder 3">
            <a:extLst>
              <a:ext uri="{FF2B5EF4-FFF2-40B4-BE49-F238E27FC236}">
                <a16:creationId xmlns:a16="http://schemas.microsoft.com/office/drawing/2014/main" id="{671F6529-FAD2-44FD-AC34-0908DFD457AC}"/>
              </a:ext>
            </a:extLst>
          </p:cNvPr>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11C23119-D972-4A77-A07C-30EEEFCE39DD}"/>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BE0B348-7659-4D01-992C-8E674D55EC7E}"/>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80808F77-B4B5-445F-8579-DACE399538D4}"/>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hangingPunct="1">
              <a:defRPr sz="1200"/>
            </a:lvl1pPr>
          </a:lstStyle>
          <a:p>
            <a:pPr>
              <a:defRPr/>
            </a:pPr>
            <a:fld id="{F745A49D-1C7C-4DB4-AE16-76DC2288BD7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2</a:t>
            </a:fld>
            <a:endParaRPr lang="en-US"/>
          </a:p>
        </p:txBody>
      </p:sp>
    </p:spTree>
    <p:extLst>
      <p:ext uri="{BB962C8B-B14F-4D97-AF65-F5344CB8AC3E}">
        <p14:creationId xmlns:p14="http://schemas.microsoft.com/office/powerpoint/2010/main" val="3993840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IMPLAN</a:t>
            </a:r>
            <a:r>
              <a:rPr lang="en-US" dirty="0"/>
              <a:t> code is </a:t>
            </a:r>
            <a:r>
              <a:rPr lang="en-US" b="1" dirty="0"/>
              <a:t>313</a:t>
            </a:r>
            <a:r>
              <a:rPr lang="en-US" dirty="0"/>
              <a:t>: </a:t>
            </a:r>
            <a:r>
              <a:rPr lang="en-US" i="1" dirty="0"/>
              <a:t>Other electronic component manufacturing </a:t>
            </a:r>
          </a:p>
          <a:p>
            <a:endParaRPr lang="en-US" i="0" dirty="0"/>
          </a:p>
          <a:p>
            <a:r>
              <a:rPr lang="en-US" i="0" dirty="0"/>
              <a:t>SAM Multiplier: </a:t>
            </a:r>
            <a:r>
              <a:rPr lang="en-US" b="1" i="0" dirty="0"/>
              <a:t>1.8 only Wisconsin</a:t>
            </a:r>
          </a:p>
          <a:p>
            <a:r>
              <a:rPr lang="en-US" sz="1200" b="1" kern="1200" dirty="0">
                <a:solidFill>
                  <a:schemeClr val="tx1"/>
                </a:solidFill>
                <a:effectLst/>
                <a:latin typeface="+mn-lt"/>
                <a:ea typeface="+mn-ea"/>
                <a:cs typeface="+mn-cs"/>
              </a:rPr>
              <a:t>Type SAM Multiplier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Type SAM Multiplier (where SAM stands for Social Accounting Matrix) is calculated by dividing the sum of the Direct Effects, Indirect Effects, and Induced Effects by the Direct Effects. The Induced Effects represent the spending of Labor Income by the employees working in the Indirectly-impacted Industries, under the assumption that the more income households earn, the more money those households spend. Note that IMPLAN does not assume that 100% of this Labor Income is spent, nor that it is spent locally. IMPLAN removes payroll taxes, personal income taxes, savings, in-commuter income, and non-local purchases before spending the rest locally. These leakages and expenditures are based on information in the SAM.</a:t>
            </a:r>
          </a:p>
          <a:p>
            <a:endParaRPr lang="en-US" b="1" i="0" dirty="0"/>
          </a:p>
          <a:p>
            <a:endParaRPr lang="en-US" b="1" i="1" dirty="0"/>
          </a:p>
          <a:p>
            <a:endParaRPr lang="en-US" dirty="0"/>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13</a:t>
            </a:fld>
            <a:endParaRPr lang="en-US"/>
          </a:p>
        </p:txBody>
      </p:sp>
    </p:spTree>
    <p:extLst>
      <p:ext uri="{BB962C8B-B14F-4D97-AF65-F5344CB8AC3E}">
        <p14:creationId xmlns:p14="http://schemas.microsoft.com/office/powerpoint/2010/main" val="1119360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16</a:t>
            </a:fld>
            <a:endParaRPr lang="en-US"/>
          </a:p>
        </p:txBody>
      </p:sp>
    </p:spTree>
    <p:extLst>
      <p:ext uri="{BB962C8B-B14F-4D97-AF65-F5344CB8AC3E}">
        <p14:creationId xmlns:p14="http://schemas.microsoft.com/office/powerpoint/2010/main" val="3915479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NAICS 3344 </a:t>
            </a:r>
            <a:r>
              <a:rPr lang="en-US" b="1" dirty="0"/>
              <a:t>+12,025 </a:t>
            </a:r>
            <a:r>
              <a:rPr lang="en-US" i="1" dirty="0"/>
              <a:t>(Racine)</a:t>
            </a:r>
          </a:p>
          <a:p>
            <a:r>
              <a:rPr lang="en-US" dirty="0"/>
              <a:t>NAICS 5417 </a:t>
            </a:r>
            <a:r>
              <a:rPr lang="en-US" b="1" dirty="0"/>
              <a:t>+475 </a:t>
            </a:r>
            <a:r>
              <a:rPr lang="en-US" i="1" dirty="0"/>
              <a:t>(Racine, Green Bay &amp; Eau Claire)</a:t>
            </a:r>
          </a:p>
          <a:p>
            <a:r>
              <a:rPr lang="en-US" dirty="0"/>
              <a:t>NAICS 5511 </a:t>
            </a:r>
            <a:r>
              <a:rPr lang="en-US" b="1" dirty="0"/>
              <a:t>+500 </a:t>
            </a:r>
            <a:r>
              <a:rPr lang="en-US" i="1" dirty="0"/>
              <a:t>(Milwaukee)</a:t>
            </a:r>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17</a:t>
            </a:fld>
            <a:endParaRPr lang="en-US"/>
          </a:p>
        </p:txBody>
      </p:sp>
    </p:spTree>
    <p:extLst>
      <p:ext uri="{BB962C8B-B14F-4D97-AF65-F5344CB8AC3E}">
        <p14:creationId xmlns:p14="http://schemas.microsoft.com/office/powerpoint/2010/main" val="179902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18</a:t>
            </a:fld>
            <a:endParaRPr lang="en-US"/>
          </a:p>
        </p:txBody>
      </p:sp>
    </p:spTree>
    <p:extLst>
      <p:ext uri="{BB962C8B-B14F-4D97-AF65-F5344CB8AC3E}">
        <p14:creationId xmlns:p14="http://schemas.microsoft.com/office/powerpoint/2010/main" val="1256262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run of projections </a:t>
            </a:r>
            <a:r>
              <a:rPr lang="en-US" b="0" dirty="0"/>
              <a:t>2014-2024:</a:t>
            </a:r>
            <a:r>
              <a:rPr lang="en-US" dirty="0"/>
              <a:t> Percent change of </a:t>
            </a:r>
            <a:r>
              <a:rPr lang="en-US" b="0" dirty="0"/>
              <a:t>6.02%</a:t>
            </a:r>
            <a:r>
              <a:rPr lang="en-US" b="1" dirty="0"/>
              <a:t> </a:t>
            </a:r>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19</a:t>
            </a:fld>
            <a:endParaRPr lang="en-US"/>
          </a:p>
        </p:txBody>
      </p:sp>
    </p:spTree>
    <p:extLst>
      <p:ext uri="{BB962C8B-B14F-4D97-AF65-F5344CB8AC3E}">
        <p14:creationId xmlns:p14="http://schemas.microsoft.com/office/powerpoint/2010/main" val="20957145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20</a:t>
            </a:fld>
            <a:endParaRPr lang="en-US"/>
          </a:p>
        </p:txBody>
      </p:sp>
    </p:spTree>
    <p:extLst>
      <p:ext uri="{BB962C8B-B14F-4D97-AF65-F5344CB8AC3E}">
        <p14:creationId xmlns:p14="http://schemas.microsoft.com/office/powerpoint/2010/main" val="4275171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 impact affecting mainly the </a:t>
            </a:r>
            <a:r>
              <a:rPr lang="en-US" b="1" dirty="0"/>
              <a:t>Manufacturing</a:t>
            </a:r>
            <a:r>
              <a:rPr lang="en-US" dirty="0"/>
              <a:t> Industry sector. </a:t>
            </a:r>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21</a:t>
            </a:fld>
            <a:endParaRPr lang="en-US"/>
          </a:p>
        </p:txBody>
      </p:sp>
    </p:spTree>
    <p:extLst>
      <p:ext uri="{BB962C8B-B14F-4D97-AF65-F5344CB8AC3E}">
        <p14:creationId xmlns:p14="http://schemas.microsoft.com/office/powerpoint/2010/main" val="1047126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By SOC Code </a:t>
            </a:r>
          </a:p>
          <a:p>
            <a:r>
              <a:rPr lang="en-US" dirty="0"/>
              <a:t>Direct impact affecting mainly the </a:t>
            </a:r>
            <a:r>
              <a:rPr lang="en-US" b="1" dirty="0"/>
              <a:t>Architecture and Engineering</a:t>
            </a:r>
            <a:r>
              <a:rPr lang="en-US" dirty="0"/>
              <a:t>; and </a:t>
            </a:r>
            <a:r>
              <a:rPr lang="en-US" b="1" dirty="0"/>
              <a:t>Production</a:t>
            </a:r>
            <a:r>
              <a:rPr lang="en-US" dirty="0"/>
              <a:t> occupational groups.    </a:t>
            </a:r>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22</a:t>
            </a:fld>
            <a:endParaRPr lang="en-US"/>
          </a:p>
        </p:txBody>
      </p:sp>
    </p:spTree>
    <p:extLst>
      <p:ext uri="{BB962C8B-B14F-4D97-AF65-F5344CB8AC3E}">
        <p14:creationId xmlns:p14="http://schemas.microsoft.com/office/powerpoint/2010/main" val="4250507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23</a:t>
            </a:fld>
            <a:endParaRPr lang="en-US"/>
          </a:p>
        </p:txBody>
      </p:sp>
    </p:spTree>
    <p:extLst>
      <p:ext uri="{BB962C8B-B14F-4D97-AF65-F5344CB8AC3E}">
        <p14:creationId xmlns:p14="http://schemas.microsoft.com/office/powerpoint/2010/main" val="15154752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24</a:t>
            </a:fld>
            <a:endParaRPr lang="en-US"/>
          </a:p>
        </p:txBody>
      </p:sp>
    </p:spTree>
    <p:extLst>
      <p:ext uri="{BB962C8B-B14F-4D97-AF65-F5344CB8AC3E}">
        <p14:creationId xmlns:p14="http://schemas.microsoft.com/office/powerpoint/2010/main" val="1890836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Separations: </a:t>
            </a:r>
            <a:r>
              <a:rPr lang="en-US" dirty="0"/>
              <a:t>Estimate of openings resulting from workers transferring from one major occupation group to another (from one year to the next) or leaving the labor force (</a:t>
            </a:r>
            <a:r>
              <a:rPr lang="en-US" b="1" dirty="0"/>
              <a:t>within a four-month period</a:t>
            </a:r>
            <a:r>
              <a:rPr lang="en-US" dirty="0"/>
              <a:t>) </a:t>
            </a:r>
          </a:p>
          <a:p>
            <a:r>
              <a:rPr lang="en-US" dirty="0"/>
              <a:t>Permanent exit if the worker is </a:t>
            </a:r>
            <a:r>
              <a:rPr lang="en-US" b="1" dirty="0"/>
              <a:t>OUT</a:t>
            </a:r>
            <a:r>
              <a:rPr lang="en-US" dirty="0"/>
              <a:t> of the labor force for </a:t>
            </a:r>
            <a:r>
              <a:rPr lang="en-US" b="1" dirty="0"/>
              <a:t>4 consecutive months </a:t>
            </a:r>
          </a:p>
          <a:p>
            <a:r>
              <a:rPr lang="en-US" dirty="0"/>
              <a:t>New opening if the worker transfers from one occupation to another</a:t>
            </a:r>
          </a:p>
          <a:p>
            <a:endParaRPr lang="en-US" dirty="0"/>
          </a:p>
          <a:p>
            <a:r>
              <a:rPr lang="en-US" b="1" dirty="0"/>
              <a:t>Replacements: </a:t>
            </a:r>
            <a:r>
              <a:rPr lang="en-US" dirty="0"/>
              <a:t>Estimate of openings resulting from workers retiring or otherwise permanently leaving an occupation; Net change in occupational employment for </a:t>
            </a:r>
            <a:r>
              <a:rPr lang="en-US" b="1" dirty="0"/>
              <a:t>13 different age cohorts over a 5-year period</a:t>
            </a:r>
          </a:p>
          <a:p>
            <a:r>
              <a:rPr lang="en-US" dirty="0"/>
              <a:t>Workers will continue to retire/exit an occupation at similar ages observed in the last 5 years</a:t>
            </a:r>
          </a:p>
          <a:p>
            <a:r>
              <a:rPr lang="en-US" dirty="0"/>
              <a:t>Is a </a:t>
            </a:r>
            <a:r>
              <a:rPr lang="en-US" b="1" dirty="0"/>
              <a:t>permanent separation (exit) if the worker is replaced by a worker of a different age</a:t>
            </a:r>
          </a:p>
          <a:p>
            <a:endParaRPr lang="en-US" dirty="0"/>
          </a:p>
          <a:p>
            <a:r>
              <a:rPr lang="en-US" b="1" dirty="0"/>
              <a:t>Both: </a:t>
            </a:r>
          </a:p>
          <a:p>
            <a:r>
              <a:rPr lang="en-US" dirty="0"/>
              <a:t>Measure the same concept </a:t>
            </a:r>
          </a:p>
          <a:p>
            <a:r>
              <a:rPr lang="en-US" dirty="0"/>
              <a:t>Source data: Current Population Survey (CPS), March supplement</a:t>
            </a:r>
          </a:p>
          <a:p>
            <a:endParaRPr lang="en-US" dirty="0"/>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3</a:t>
            </a:fld>
            <a:endParaRPr lang="en-US"/>
          </a:p>
        </p:txBody>
      </p:sp>
    </p:spTree>
    <p:extLst>
      <p:ext uri="{BB962C8B-B14F-4D97-AF65-F5344CB8AC3E}">
        <p14:creationId xmlns:p14="http://schemas.microsoft.com/office/powerpoint/2010/main" val="33209274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WDA </a:t>
            </a:r>
            <a:r>
              <a:rPr lang="en-US" b="1" dirty="0"/>
              <a:t>1, 3, 5, 6, 8, 9, and 10 </a:t>
            </a:r>
            <a:r>
              <a:rPr lang="en-US" dirty="0"/>
              <a:t>are growing faster than WI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WDA </a:t>
            </a:r>
            <a:r>
              <a:rPr lang="en-US" b="1" dirty="0">
                <a:solidFill>
                  <a:schemeClr val="tx1"/>
                </a:solidFill>
                <a:highlight>
                  <a:srgbClr val="55C7C8"/>
                </a:highlight>
              </a:rPr>
              <a:t>2, 4, 7 and 11 </a:t>
            </a:r>
            <a:r>
              <a:rPr lang="en-US" dirty="0"/>
              <a:t>are growing slower than the state (color blue)</a:t>
            </a:r>
          </a:p>
          <a:p>
            <a:endParaRPr lang="en-US" dirty="0"/>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25</a:t>
            </a:fld>
            <a:endParaRPr lang="en-US"/>
          </a:p>
        </p:txBody>
      </p:sp>
    </p:spTree>
    <p:extLst>
      <p:ext uri="{BB962C8B-B14F-4D97-AF65-F5344CB8AC3E}">
        <p14:creationId xmlns:p14="http://schemas.microsoft.com/office/powerpoint/2010/main" val="3309511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SOC code</a:t>
            </a:r>
          </a:p>
          <a:p>
            <a:r>
              <a:rPr lang="en-US" dirty="0"/>
              <a:t>Other Occupational Groups with significant changes: </a:t>
            </a:r>
          </a:p>
          <a:p>
            <a:r>
              <a:rPr lang="en-US" dirty="0"/>
              <a:t>	Business and Financial Operations; </a:t>
            </a:r>
          </a:p>
          <a:p>
            <a:r>
              <a:rPr lang="en-US" dirty="0"/>
              <a:t>	Office and Administrative Support; </a:t>
            </a:r>
          </a:p>
          <a:p>
            <a:r>
              <a:rPr lang="en-US" dirty="0"/>
              <a:t>	Computer and Mathematical </a:t>
            </a:r>
          </a:p>
          <a:p>
            <a:r>
              <a:rPr lang="en-US" dirty="0"/>
              <a:t>	</a:t>
            </a:r>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26</a:t>
            </a:fld>
            <a:endParaRPr lang="en-US"/>
          </a:p>
        </p:txBody>
      </p:sp>
    </p:spTree>
    <p:extLst>
      <p:ext uri="{BB962C8B-B14F-4D97-AF65-F5344CB8AC3E}">
        <p14:creationId xmlns:p14="http://schemas.microsoft.com/office/powerpoint/2010/main" val="1997033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27</a:t>
            </a:fld>
            <a:endParaRPr lang="en-US"/>
          </a:p>
        </p:txBody>
      </p:sp>
    </p:spTree>
    <p:extLst>
      <p:ext uri="{BB962C8B-B14F-4D97-AF65-F5344CB8AC3E}">
        <p14:creationId xmlns:p14="http://schemas.microsoft.com/office/powerpoint/2010/main" val="34591408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28</a:t>
            </a:fld>
            <a:endParaRPr lang="en-US"/>
          </a:p>
        </p:txBody>
      </p:sp>
    </p:spTree>
    <p:extLst>
      <p:ext uri="{BB962C8B-B14F-4D97-AF65-F5344CB8AC3E}">
        <p14:creationId xmlns:p14="http://schemas.microsoft.com/office/powerpoint/2010/main" val="20828096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29</a:t>
            </a:fld>
            <a:endParaRPr lang="en-US"/>
          </a:p>
        </p:txBody>
      </p:sp>
    </p:spTree>
    <p:extLst>
      <p:ext uri="{BB962C8B-B14F-4D97-AF65-F5344CB8AC3E}">
        <p14:creationId xmlns:p14="http://schemas.microsoft.com/office/powerpoint/2010/main" val="3500338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30</a:t>
            </a:fld>
            <a:endParaRPr lang="en-US"/>
          </a:p>
        </p:txBody>
      </p:sp>
    </p:spTree>
    <p:extLst>
      <p:ext uri="{BB962C8B-B14F-4D97-AF65-F5344CB8AC3E}">
        <p14:creationId xmlns:p14="http://schemas.microsoft.com/office/powerpoint/2010/main" val="1825926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Replacements:</a:t>
            </a:r>
          </a:p>
          <a:p>
            <a:r>
              <a:rPr lang="en-US" dirty="0"/>
              <a:t>Annual Replacements 76,026</a:t>
            </a:r>
          </a:p>
          <a:p>
            <a:r>
              <a:rPr lang="en-US" dirty="0"/>
              <a:t>Annual Growth 21,955 </a:t>
            </a:r>
          </a:p>
          <a:p>
            <a:r>
              <a:rPr lang="en-US" dirty="0"/>
              <a:t>Total Annual Openings 97,981</a:t>
            </a:r>
          </a:p>
          <a:p>
            <a:endParaRPr lang="en-US" dirty="0"/>
          </a:p>
          <a:p>
            <a:pPr marL="0" indent="0" eaLnBrk="1" hangingPunct="1">
              <a:spcBef>
                <a:spcPct val="0"/>
              </a:spcBef>
              <a:buFont typeface="Arial" panose="020B0604020202020204" pitchFamily="34" charset="0"/>
              <a:buNone/>
            </a:pPr>
            <a:endParaRPr lang="en-US" altLang="en-US" b="1" dirty="0"/>
          </a:p>
          <a:p>
            <a:endParaRPr lang="en-US" dirty="0"/>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5</a:t>
            </a:fld>
            <a:endParaRPr lang="en-US"/>
          </a:p>
        </p:txBody>
      </p:sp>
    </p:spTree>
    <p:extLst>
      <p:ext uri="{BB962C8B-B14F-4D97-AF65-F5344CB8AC3E}">
        <p14:creationId xmlns:p14="http://schemas.microsoft.com/office/powerpoint/2010/main" val="2340994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6</a:t>
            </a:fld>
            <a:endParaRPr lang="en-US"/>
          </a:p>
        </p:txBody>
      </p:sp>
    </p:spTree>
    <p:extLst>
      <p:ext uri="{BB962C8B-B14F-4D97-AF65-F5344CB8AC3E}">
        <p14:creationId xmlns:p14="http://schemas.microsoft.com/office/powerpoint/2010/main" val="2156810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spcBef>
                <a:spcPct val="0"/>
              </a:spcBef>
              <a:buFont typeface="Arial" panose="020B0604020202020204" pitchFamily="34" charset="0"/>
              <a:buNone/>
            </a:pPr>
            <a:r>
              <a:rPr lang="en-US" altLang="en-US" b="0" dirty="0"/>
              <a:t>Scenario </a:t>
            </a:r>
            <a:r>
              <a:rPr lang="en-US" altLang="en-US" b="1" dirty="0"/>
              <a:t>#2</a:t>
            </a:r>
            <a:r>
              <a:rPr lang="en-US" altLang="en-US" b="0" dirty="0"/>
              <a:t>:</a:t>
            </a:r>
            <a:r>
              <a:rPr lang="en-US" altLang="en-US" b="1" dirty="0"/>
              <a:t> </a:t>
            </a:r>
            <a:r>
              <a:rPr lang="en-US" altLang="en-US" b="0" dirty="0"/>
              <a:t>Includes Foxconn direct impact +13,000</a:t>
            </a:r>
          </a:p>
          <a:p>
            <a:pPr marL="0" indent="0" eaLnBrk="1" hangingPunct="1">
              <a:spcBef>
                <a:spcPct val="0"/>
              </a:spcBef>
              <a:buFont typeface="Arial" panose="020B0604020202020204" pitchFamily="34" charset="0"/>
              <a:buNone/>
            </a:pPr>
            <a:endParaRPr lang="en-US" altLang="en-US" b="1" dirty="0"/>
          </a:p>
          <a:p>
            <a:endParaRPr lang="en-US" dirty="0"/>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7</a:t>
            </a:fld>
            <a:endParaRPr lang="en-US"/>
          </a:p>
        </p:txBody>
      </p:sp>
    </p:spTree>
    <p:extLst>
      <p:ext uri="{BB962C8B-B14F-4D97-AF65-F5344CB8AC3E}">
        <p14:creationId xmlns:p14="http://schemas.microsoft.com/office/powerpoint/2010/main" val="862496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spcBef>
                <a:spcPct val="0"/>
              </a:spcBef>
              <a:buFont typeface="Arial" panose="020B0604020202020204" pitchFamily="34" charset="0"/>
              <a:buNone/>
            </a:pPr>
            <a:endParaRPr lang="en-US" altLang="en-US" b="1" dirty="0"/>
          </a:p>
          <a:p>
            <a:endParaRPr lang="en-US" dirty="0"/>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8</a:t>
            </a:fld>
            <a:endParaRPr lang="en-US"/>
          </a:p>
        </p:txBody>
      </p:sp>
    </p:spTree>
    <p:extLst>
      <p:ext uri="{BB962C8B-B14F-4D97-AF65-F5344CB8AC3E}">
        <p14:creationId xmlns:p14="http://schemas.microsoft.com/office/powerpoint/2010/main" val="3119730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spcBef>
                <a:spcPct val="0"/>
              </a:spcBef>
              <a:buFont typeface="Arial" panose="020B0604020202020204" pitchFamily="34" charset="0"/>
              <a:buNone/>
            </a:pPr>
            <a:endParaRPr lang="en-US" altLang="en-US" b="1" dirty="0"/>
          </a:p>
          <a:p>
            <a:endParaRPr lang="en-US" dirty="0"/>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9</a:t>
            </a:fld>
            <a:endParaRPr lang="en-US"/>
          </a:p>
        </p:txBody>
      </p:sp>
    </p:spTree>
    <p:extLst>
      <p:ext uri="{BB962C8B-B14F-4D97-AF65-F5344CB8AC3E}">
        <p14:creationId xmlns:p14="http://schemas.microsoft.com/office/powerpoint/2010/main" val="605518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11</a:t>
            </a:fld>
            <a:endParaRPr lang="en-US"/>
          </a:p>
        </p:txBody>
      </p:sp>
    </p:spTree>
    <p:extLst>
      <p:ext uri="{BB962C8B-B14F-4D97-AF65-F5344CB8AC3E}">
        <p14:creationId xmlns:p14="http://schemas.microsoft.com/office/powerpoint/2010/main" val="3426582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Direct effect</a:t>
            </a:r>
            <a:r>
              <a:rPr lang="en-US" dirty="0"/>
              <a:t>: change in </a:t>
            </a:r>
            <a:r>
              <a:rPr lang="en-US" b="1" dirty="0"/>
              <a:t>final demand</a:t>
            </a:r>
            <a:r>
              <a:rPr lang="en-US" dirty="0"/>
              <a:t> that the analyst inputs into IMPLAN</a:t>
            </a:r>
          </a:p>
          <a:p>
            <a:r>
              <a:rPr lang="en-US" b="1" dirty="0"/>
              <a:t>Indirect effect</a:t>
            </a:r>
            <a:r>
              <a:rPr lang="en-US" dirty="0"/>
              <a:t>: additional </a:t>
            </a:r>
            <a:r>
              <a:rPr lang="en-US" b="1" dirty="0"/>
              <a:t>economic activity </a:t>
            </a:r>
            <a:r>
              <a:rPr lang="en-US" dirty="0"/>
              <a:t>from industries </a:t>
            </a:r>
            <a:r>
              <a:rPr lang="en-US" b="1" dirty="0"/>
              <a:t>buying</a:t>
            </a:r>
            <a:r>
              <a:rPr lang="en-US" dirty="0"/>
              <a:t> from </a:t>
            </a:r>
            <a:r>
              <a:rPr lang="en-US" b="1" dirty="0"/>
              <a:t>other local industries </a:t>
            </a:r>
          </a:p>
          <a:p>
            <a:r>
              <a:rPr lang="en-US" b="1" dirty="0"/>
              <a:t>Induced effect</a:t>
            </a:r>
            <a:r>
              <a:rPr lang="en-US" dirty="0"/>
              <a:t>: </a:t>
            </a:r>
            <a:r>
              <a:rPr lang="en-US" b="1" dirty="0"/>
              <a:t>spending of labor income </a:t>
            </a:r>
            <a:r>
              <a:rPr lang="en-US" dirty="0"/>
              <a:t>by the </a:t>
            </a:r>
            <a:r>
              <a:rPr lang="en-US" b="1" dirty="0"/>
              <a:t>employees</a:t>
            </a:r>
            <a:r>
              <a:rPr lang="en-US" dirty="0"/>
              <a:t> </a:t>
            </a:r>
            <a:r>
              <a:rPr lang="en-US" b="1" dirty="0"/>
              <a:t>working in the indirectly-impacted </a:t>
            </a:r>
            <a:r>
              <a:rPr lang="en-US" dirty="0"/>
              <a:t>industries (assumption that the more income households earn, the more money those households spend) </a:t>
            </a:r>
          </a:p>
          <a:p>
            <a:endParaRPr lang="en-US" dirty="0"/>
          </a:p>
        </p:txBody>
      </p:sp>
      <p:sp>
        <p:nvSpPr>
          <p:cNvPr id="4" name="Slide Number Placeholder 3"/>
          <p:cNvSpPr>
            <a:spLocks noGrp="1"/>
          </p:cNvSpPr>
          <p:nvPr>
            <p:ph type="sldNum" sz="quarter" idx="10"/>
          </p:nvPr>
        </p:nvSpPr>
        <p:spPr/>
        <p:txBody>
          <a:bodyPr/>
          <a:lstStyle/>
          <a:p>
            <a:pPr>
              <a:defRPr/>
            </a:pPr>
            <a:fld id="{F745A49D-1C7C-4DB4-AE16-76DC2288BD79}" type="slidenum">
              <a:rPr lang="en-US" smtClean="0"/>
              <a:pPr>
                <a:defRPr/>
              </a:pPr>
              <a:t>12</a:t>
            </a:fld>
            <a:endParaRPr lang="en-US"/>
          </a:p>
        </p:txBody>
      </p:sp>
    </p:spTree>
    <p:extLst>
      <p:ext uri="{BB962C8B-B14F-4D97-AF65-F5344CB8AC3E}">
        <p14:creationId xmlns:p14="http://schemas.microsoft.com/office/powerpoint/2010/main" val="4426947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dwd.wisconsin.gov/"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F263ECC-2145-4497-A0D2-A60ADB2D7DD4}"/>
              </a:ext>
            </a:extLst>
          </p:cNvPr>
          <p:cNvSpPr/>
          <p:nvPr userDrawn="1"/>
        </p:nvSpPr>
        <p:spPr>
          <a:xfrm>
            <a:off x="0" y="0"/>
            <a:ext cx="29718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pic>
        <p:nvPicPr>
          <p:cNvPr id="12" name="Picture 7">
            <a:extLst>
              <a:ext uri="{FF2B5EF4-FFF2-40B4-BE49-F238E27FC236}">
                <a16:creationId xmlns:a16="http://schemas.microsoft.com/office/drawing/2014/main" id="{5E0B80D9-5E4D-4CD7-893C-1F7BD254691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2763" y="3406775"/>
            <a:ext cx="1946275"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a:extLst>
              <a:ext uri="{FF2B5EF4-FFF2-40B4-BE49-F238E27FC236}">
                <a16:creationId xmlns:a16="http://schemas.microsoft.com/office/drawing/2014/main" id="{7352A152-1082-4E98-AEE6-8E89F1C9C32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76600" y="3419475"/>
            <a:ext cx="5486400"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24200" y="609600"/>
            <a:ext cx="5867400" cy="936625"/>
          </a:xfrm>
        </p:spPr>
        <p:txBody>
          <a:bodyPr/>
          <a:lstStyle>
            <a:lvl1pPr eaLnBrk="1" hangingPunct="1">
              <a:spcBef>
                <a:spcPct val="0"/>
              </a:spcBef>
              <a:defRPr sz="4400">
                <a:latin typeface="Arial" pitchFamily="34" charset="0"/>
                <a:cs typeface="Arial" pitchFamily="34" charset="0"/>
              </a:defRPr>
            </a:lvl1pPr>
          </a:lstStyle>
          <a:p>
            <a:r>
              <a:rPr lang="en-US" altLang="en-US"/>
              <a:t>Click to edit Master title style</a:t>
            </a:r>
            <a:endParaRPr lang="en-US" altLang="en-US" dirty="0"/>
          </a:p>
        </p:txBody>
      </p:sp>
      <p:sp>
        <p:nvSpPr>
          <p:cNvPr id="3" name="Subtitle 2"/>
          <p:cNvSpPr>
            <a:spLocks noGrp="1"/>
          </p:cNvSpPr>
          <p:nvPr>
            <p:ph type="subTitle" idx="1"/>
          </p:nvPr>
        </p:nvSpPr>
        <p:spPr>
          <a:xfrm>
            <a:off x="3124200" y="4497763"/>
            <a:ext cx="5867400" cy="607637"/>
          </a:xfrm>
        </p:spPr>
        <p:txBody>
          <a:bodyPr/>
          <a:lstStyle>
            <a:lvl1pPr marL="0" indent="0" algn="ctr" eaLnBrk="1" hangingPunct="1">
              <a:spcBef>
                <a:spcPct val="0"/>
              </a:spcBef>
              <a:buFontTx/>
              <a:buNone/>
              <a:defRPr sz="32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en-US"/>
              <a:t>Click to edit Master subtitle style</a:t>
            </a:r>
            <a:endParaRPr lang="en-US" altLang="en-US" dirty="0"/>
          </a:p>
        </p:txBody>
      </p:sp>
      <p:sp>
        <p:nvSpPr>
          <p:cNvPr id="23" name="Text Placeholder 22"/>
          <p:cNvSpPr>
            <a:spLocks noGrp="1"/>
          </p:cNvSpPr>
          <p:nvPr>
            <p:ph type="body" sz="quarter" idx="10"/>
          </p:nvPr>
        </p:nvSpPr>
        <p:spPr>
          <a:xfrm>
            <a:off x="3124200" y="1981200"/>
            <a:ext cx="5867400" cy="609600"/>
          </a:xfrm>
        </p:spPr>
        <p:txBody>
          <a:bodyPr anchor="ctr" anchorCtr="1"/>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3200"/>
            </a:lvl1pPr>
          </a:lstStyle>
          <a:p>
            <a:pPr lvl="0"/>
            <a:r>
              <a:rPr lang="en-US" altLang="en-US"/>
              <a:t>Click to edit Master text styles</a:t>
            </a:r>
          </a:p>
        </p:txBody>
      </p:sp>
      <p:sp>
        <p:nvSpPr>
          <p:cNvPr id="27" name="Text Placeholder 26"/>
          <p:cNvSpPr>
            <a:spLocks noGrp="1"/>
          </p:cNvSpPr>
          <p:nvPr>
            <p:ph type="body" sz="quarter" idx="11"/>
          </p:nvPr>
        </p:nvSpPr>
        <p:spPr>
          <a:xfrm>
            <a:off x="3124200" y="5334000"/>
            <a:ext cx="5867400" cy="361950"/>
          </a:xfrm>
        </p:spPr>
        <p:txBody>
          <a:bodyPr anchorCtr="1">
            <a:noAutofit/>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2400">
                <a:latin typeface="Calibri" panose="020F0502020204030204" pitchFamily="34" charset="0"/>
                <a:cs typeface="Calibri" panose="020F0502020204030204" pitchFamily="34" charset="0"/>
              </a:defRPr>
            </a:lvl1pPr>
          </a:lstStyle>
          <a:p>
            <a:pPr lvl="0"/>
            <a:r>
              <a:rPr lang="en-US"/>
              <a:t>Click to edit Master text styles</a:t>
            </a:r>
          </a:p>
        </p:txBody>
      </p:sp>
      <p:sp>
        <p:nvSpPr>
          <p:cNvPr id="29" name="Text Placeholder 28"/>
          <p:cNvSpPr>
            <a:spLocks noGrp="1"/>
          </p:cNvSpPr>
          <p:nvPr>
            <p:ph type="body" sz="quarter" idx="12"/>
          </p:nvPr>
        </p:nvSpPr>
        <p:spPr>
          <a:xfrm>
            <a:off x="3124200" y="5943600"/>
            <a:ext cx="5867400" cy="381000"/>
          </a:xfrm>
        </p:spPr>
        <p:txBody>
          <a:bodyPr>
            <a:noAutofit/>
          </a:bodyPr>
          <a:lstStyle>
            <a:lvl1pPr marL="0" indent="0" algn="ctr">
              <a:buNone/>
              <a:defRPr sz="2400">
                <a:latin typeface="Calibri" panose="020F0502020204030204" pitchFamily="34" charset="0"/>
                <a:cs typeface="Calibri" panose="020F0502020204030204" pitchFamily="34" charset="0"/>
              </a:defRPr>
            </a:lvl1pPr>
          </a:lstStyle>
          <a:p>
            <a:pPr lvl="0"/>
            <a:r>
              <a:rPr lang="en-US"/>
              <a:t>Click to edit Master text styles</a:t>
            </a:r>
          </a:p>
        </p:txBody>
      </p:sp>
      <p:sp>
        <p:nvSpPr>
          <p:cNvPr id="5" name="Text Placeholder 4"/>
          <p:cNvSpPr>
            <a:spLocks noGrp="1"/>
          </p:cNvSpPr>
          <p:nvPr>
            <p:ph type="body" sz="quarter" idx="13"/>
          </p:nvPr>
        </p:nvSpPr>
        <p:spPr>
          <a:xfrm>
            <a:off x="0" y="5638800"/>
            <a:ext cx="2971800" cy="304800"/>
          </a:xfrm>
        </p:spPr>
        <p:txBody>
          <a:bodyPr anchor="ctr" anchorCtr="1"/>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100" baseline="0">
                <a:solidFill>
                  <a:schemeClr val="bg1"/>
                </a:solidFill>
              </a:defRPr>
            </a:lvl1pPr>
          </a:lstStyle>
          <a:p>
            <a:pPr lvl="0"/>
            <a:r>
              <a:rPr lang="en-US" altLang="en-US"/>
              <a:t>Click to edit Master text styles</a:t>
            </a:r>
          </a:p>
        </p:txBody>
      </p:sp>
      <p:sp>
        <p:nvSpPr>
          <p:cNvPr id="10" name="Text Placeholder 9"/>
          <p:cNvSpPr>
            <a:spLocks noGrp="1"/>
          </p:cNvSpPr>
          <p:nvPr>
            <p:ph type="body" sz="quarter" idx="14"/>
          </p:nvPr>
        </p:nvSpPr>
        <p:spPr>
          <a:xfrm>
            <a:off x="0" y="6019800"/>
            <a:ext cx="2971800" cy="228600"/>
          </a:xfrm>
        </p:spPr>
        <p:txBody>
          <a:bodyPr>
            <a:noAutofit/>
          </a:bodyPr>
          <a:lstStyle>
            <a:lvl1pPr marL="0" indent="0" algn="ctr">
              <a:buNone/>
              <a:defRPr sz="1100">
                <a:solidFill>
                  <a:schemeClr val="bg1"/>
                </a:solidFill>
              </a:defRPr>
            </a:lvl1pPr>
          </a:lstStyle>
          <a:p>
            <a:pPr lvl="0"/>
            <a:r>
              <a:rPr lang="en-US" altLang="en-US"/>
              <a:t>Click to edit Master text styles</a:t>
            </a:r>
          </a:p>
        </p:txBody>
      </p:sp>
      <p:sp>
        <p:nvSpPr>
          <p:cNvPr id="13" name="Text Placeholder 12"/>
          <p:cNvSpPr>
            <a:spLocks noGrp="1"/>
          </p:cNvSpPr>
          <p:nvPr>
            <p:ph type="body" sz="quarter" idx="15"/>
          </p:nvPr>
        </p:nvSpPr>
        <p:spPr>
          <a:xfrm>
            <a:off x="0" y="6400800"/>
            <a:ext cx="2971800" cy="228600"/>
          </a:xfrm>
        </p:spPr>
        <p:txBody>
          <a:bodyPr anchor="ctr" anchorCtr="1"/>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1100">
                <a:solidFill>
                  <a:schemeClr val="bg1"/>
                </a:solidFill>
              </a:defRPr>
            </a:lvl1pPr>
          </a:lstStyle>
          <a:p>
            <a:pPr lvl="0"/>
            <a:r>
              <a:rPr lang="en-US" altLang="en-US"/>
              <a:t>Click to edit Master text styles</a:t>
            </a:r>
          </a:p>
        </p:txBody>
      </p:sp>
    </p:spTree>
    <p:extLst>
      <p:ext uri="{BB962C8B-B14F-4D97-AF65-F5344CB8AC3E}">
        <p14:creationId xmlns:p14="http://schemas.microsoft.com/office/powerpoint/2010/main" val="3936749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219B56-6B74-4B20-9C00-3A831F4242A0}"/>
              </a:ext>
            </a:extLst>
          </p:cNvPr>
          <p:cNvSpPr/>
          <p:nvPr userDrawn="1"/>
        </p:nvSpPr>
        <p:spPr>
          <a:xfrm>
            <a:off x="0" y="0"/>
            <a:ext cx="9144000" cy="1219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7">
            <a:extLst>
              <a:ext uri="{FF2B5EF4-FFF2-40B4-BE49-F238E27FC236}">
                <a16:creationId xmlns:a16="http://schemas.microsoft.com/office/drawing/2014/main" id="{B71AB1BD-D05F-4C7B-B69A-44EE49EAB4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8600" y="228600"/>
            <a:ext cx="10668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274638"/>
            <a:ext cx="7239000" cy="755124"/>
          </a:xfrm>
        </p:spPr>
        <p:txBody>
          <a:bodyPr anchor="b">
            <a:normAutofit/>
          </a:bodyPr>
          <a:lstStyle>
            <a:lvl1pPr algn="l">
              <a:defRPr sz="3600">
                <a:solidFill>
                  <a:schemeClr val="bg1"/>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57200" y="1447800"/>
            <a:ext cx="82296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50903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998B263-9383-4441-B0EB-C38D75C12FA7}"/>
              </a:ext>
            </a:extLst>
          </p:cNvPr>
          <p:cNvSpPr/>
          <p:nvPr userDrawn="1"/>
        </p:nvSpPr>
        <p:spPr>
          <a:xfrm>
            <a:off x="0" y="0"/>
            <a:ext cx="9144000" cy="1219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7">
            <a:extLst>
              <a:ext uri="{FF2B5EF4-FFF2-40B4-BE49-F238E27FC236}">
                <a16:creationId xmlns:a16="http://schemas.microsoft.com/office/drawing/2014/main" id="{9808B371-1336-4730-8BE9-CECF87DF9F5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8600" y="228600"/>
            <a:ext cx="10668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FABD40E6-12F2-437D-B142-B632E32858DF}"/>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4E2A49A9-D8C1-433C-A4EF-EBD08041C6CA}"/>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A95270BA-C8ED-4520-9468-4ACBEE240579}"/>
              </a:ext>
            </a:extLst>
          </p:cNvPr>
          <p:cNvSpPr>
            <a:spLocks noGrp="1"/>
          </p:cNvSpPr>
          <p:nvPr>
            <p:ph type="sldNum" sz="quarter" idx="12"/>
          </p:nvPr>
        </p:nvSpPr>
        <p:spPr/>
        <p:txBody>
          <a:bodyPr/>
          <a:lstStyle>
            <a:lvl1pPr>
              <a:defRPr/>
            </a:lvl1pPr>
          </a:lstStyle>
          <a:p>
            <a:pPr>
              <a:defRPr/>
            </a:pPr>
            <a:fld id="{DB34CACD-D42A-4D79-9D11-DA0A3564E0EE}" type="slidenum">
              <a:rPr lang="en-US" altLang="en-US"/>
              <a:pPr>
                <a:defRPr/>
              </a:pPr>
              <a:t>‹#›</a:t>
            </a:fld>
            <a:endParaRPr lang="en-US" altLang="en-US"/>
          </a:p>
        </p:txBody>
      </p:sp>
    </p:spTree>
    <p:extLst>
      <p:ext uri="{BB962C8B-B14F-4D97-AF65-F5344CB8AC3E}">
        <p14:creationId xmlns:p14="http://schemas.microsoft.com/office/powerpoint/2010/main" val="1446261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C1434B6-15C2-4237-ADFB-4C9D08B72AC5}"/>
              </a:ext>
            </a:extLst>
          </p:cNvPr>
          <p:cNvSpPr/>
          <p:nvPr userDrawn="1"/>
        </p:nvSpPr>
        <p:spPr>
          <a:xfrm>
            <a:off x="0" y="0"/>
            <a:ext cx="9144000" cy="1219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7">
            <a:extLst>
              <a:ext uri="{FF2B5EF4-FFF2-40B4-BE49-F238E27FC236}">
                <a16:creationId xmlns:a16="http://schemas.microsoft.com/office/drawing/2014/main" id="{BD3A2691-1911-4B59-8F3B-B6B5CE21C0E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8600" y="228600"/>
            <a:ext cx="10668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4478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478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p:cNvSpPr>
            <a:spLocks noGrp="1"/>
          </p:cNvSpPr>
          <p:nvPr>
            <p:ph type="title"/>
          </p:nvPr>
        </p:nvSpPr>
        <p:spPr>
          <a:xfrm>
            <a:off x="152400" y="274638"/>
            <a:ext cx="7239000" cy="755124"/>
          </a:xfrm>
        </p:spPr>
        <p:txBody>
          <a:bodyPr anchor="b">
            <a:normAutofit/>
          </a:bodyPr>
          <a:lstStyle>
            <a:lvl1pPr algn="l">
              <a:defRPr sz="3600">
                <a:solidFill>
                  <a:schemeClr val="bg1"/>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304935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D7FC845-3AA8-40D0-912B-26B97491A0B1}"/>
              </a:ext>
            </a:extLst>
          </p:cNvPr>
          <p:cNvSpPr/>
          <p:nvPr userDrawn="1"/>
        </p:nvSpPr>
        <p:spPr>
          <a:xfrm>
            <a:off x="0" y="0"/>
            <a:ext cx="9144000" cy="1219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8" name="Picture 7">
            <a:extLst>
              <a:ext uri="{FF2B5EF4-FFF2-40B4-BE49-F238E27FC236}">
                <a16:creationId xmlns:a16="http://schemas.microsoft.com/office/drawing/2014/main" id="{D5E13D39-EAB1-4601-A067-B6FEB76DC8B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8600" y="228600"/>
            <a:ext cx="10668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57200" y="13716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11362"/>
            <a:ext cx="4040188" cy="4389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3716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011362"/>
            <a:ext cx="4041775" cy="4389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p:cNvSpPr>
            <a:spLocks noGrp="1"/>
          </p:cNvSpPr>
          <p:nvPr>
            <p:ph type="title"/>
          </p:nvPr>
        </p:nvSpPr>
        <p:spPr>
          <a:xfrm>
            <a:off x="152400" y="274638"/>
            <a:ext cx="7239000" cy="755124"/>
          </a:xfrm>
        </p:spPr>
        <p:txBody>
          <a:bodyPr anchor="b">
            <a:normAutofit/>
          </a:bodyPr>
          <a:lstStyle>
            <a:lvl1pPr algn="l">
              <a:defRPr sz="3600">
                <a:solidFill>
                  <a:schemeClr val="bg1"/>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304441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AAFCE2-2DD3-469C-A777-14DD4FF0541B}"/>
              </a:ext>
            </a:extLst>
          </p:cNvPr>
          <p:cNvSpPr/>
          <p:nvPr userDrawn="1"/>
        </p:nvSpPr>
        <p:spPr>
          <a:xfrm>
            <a:off x="0" y="0"/>
            <a:ext cx="9144000" cy="1219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7">
            <a:extLst>
              <a:ext uri="{FF2B5EF4-FFF2-40B4-BE49-F238E27FC236}">
                <a16:creationId xmlns:a16="http://schemas.microsoft.com/office/drawing/2014/main" id="{ED370531-2345-4818-82AE-A68C478C896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8600" y="228600"/>
            <a:ext cx="10668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152400" y="274638"/>
            <a:ext cx="7239000" cy="755124"/>
          </a:xfrm>
        </p:spPr>
        <p:txBody>
          <a:bodyPr anchor="b">
            <a:normAutofit/>
          </a:bodyPr>
          <a:lstStyle>
            <a:lvl1pPr algn="l">
              <a:defRPr sz="3600">
                <a:solidFill>
                  <a:schemeClr val="bg1"/>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63549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3359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cluding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B6B7ACD-1453-475F-808A-FBA8BFB60FD8}"/>
              </a:ext>
            </a:extLst>
          </p:cNvPr>
          <p:cNvSpPr/>
          <p:nvPr userDrawn="1"/>
        </p:nvSpPr>
        <p:spPr>
          <a:xfrm>
            <a:off x="6194425" y="0"/>
            <a:ext cx="29718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pic>
        <p:nvPicPr>
          <p:cNvPr id="10" name="Picture 7">
            <a:extLst>
              <a:ext uri="{FF2B5EF4-FFF2-40B4-BE49-F238E27FC236}">
                <a16:creationId xmlns:a16="http://schemas.microsoft.com/office/drawing/2014/main" id="{577102F6-2E4A-48CD-9CE2-16038B5F554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00800" y="1981200"/>
            <a:ext cx="2571750"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a:extLst>
              <a:ext uri="{FF2B5EF4-FFF2-40B4-BE49-F238E27FC236}">
                <a16:creationId xmlns:a16="http://schemas.microsoft.com/office/drawing/2014/main" id="{7C8DAA77-CCC4-4C6F-B5DA-FDFE5950114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8600" y="3422650"/>
            <a:ext cx="5761038"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 y="1958975"/>
            <a:ext cx="5867400" cy="936625"/>
          </a:xfrm>
        </p:spPr>
        <p:txBody>
          <a:bodyPr/>
          <a:lstStyle>
            <a:lvl1pPr eaLnBrk="1" hangingPunct="1">
              <a:spcBef>
                <a:spcPct val="0"/>
              </a:spcBef>
              <a:defRPr sz="4400">
                <a:latin typeface="Arial" pitchFamily="34" charset="0"/>
                <a:cs typeface="Arial" pitchFamily="34" charset="0"/>
              </a:defRPr>
            </a:lvl1pPr>
          </a:lstStyle>
          <a:p>
            <a:r>
              <a:rPr lang="en-US" altLang="en-US"/>
              <a:t>Click to edit Master title style</a:t>
            </a:r>
            <a:endParaRPr lang="en-US" altLang="en-US" dirty="0"/>
          </a:p>
        </p:txBody>
      </p:sp>
      <p:sp>
        <p:nvSpPr>
          <p:cNvPr id="3" name="Subtitle 2"/>
          <p:cNvSpPr>
            <a:spLocks noGrp="1"/>
          </p:cNvSpPr>
          <p:nvPr>
            <p:ph type="subTitle" idx="1"/>
          </p:nvPr>
        </p:nvSpPr>
        <p:spPr>
          <a:xfrm>
            <a:off x="152400" y="3962400"/>
            <a:ext cx="5867400" cy="607637"/>
          </a:xfrm>
        </p:spPr>
        <p:txBody>
          <a:bodyPr/>
          <a:lstStyle>
            <a:lvl1pPr marL="0" indent="0" algn="ctr" eaLnBrk="1" hangingPunct="1">
              <a:spcBef>
                <a:spcPct val="0"/>
              </a:spcBef>
              <a:buFontTx/>
              <a:buNone/>
              <a:defRPr sz="32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en-US"/>
              <a:t>Click to edit Master subtitle style</a:t>
            </a:r>
            <a:endParaRPr lang="en-US" altLang="en-US" dirty="0"/>
          </a:p>
        </p:txBody>
      </p:sp>
      <p:sp>
        <p:nvSpPr>
          <p:cNvPr id="27" name="Text Placeholder 26"/>
          <p:cNvSpPr>
            <a:spLocks noGrp="1"/>
          </p:cNvSpPr>
          <p:nvPr>
            <p:ph type="body" sz="quarter" idx="11"/>
          </p:nvPr>
        </p:nvSpPr>
        <p:spPr>
          <a:xfrm>
            <a:off x="152400" y="4724400"/>
            <a:ext cx="5867400" cy="361950"/>
          </a:xfrm>
        </p:spPr>
        <p:txBody>
          <a:bodyPr anchorCtr="1">
            <a:noAutofit/>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2400">
                <a:latin typeface="Calibri" panose="020F0502020204030204" pitchFamily="34" charset="0"/>
                <a:cs typeface="Calibri" panose="020F0502020204030204" pitchFamily="34" charset="0"/>
              </a:defRPr>
            </a:lvl1pPr>
          </a:lstStyle>
          <a:p>
            <a:pPr lvl="0"/>
            <a:r>
              <a:rPr lang="en-US"/>
              <a:t>Click to edit Master text styles</a:t>
            </a:r>
          </a:p>
        </p:txBody>
      </p:sp>
      <p:sp>
        <p:nvSpPr>
          <p:cNvPr id="29" name="Text Placeholder 28"/>
          <p:cNvSpPr>
            <a:spLocks noGrp="1"/>
          </p:cNvSpPr>
          <p:nvPr>
            <p:ph type="body" sz="quarter" idx="12"/>
          </p:nvPr>
        </p:nvSpPr>
        <p:spPr>
          <a:xfrm>
            <a:off x="152400" y="5657850"/>
            <a:ext cx="5867400" cy="381000"/>
          </a:xfrm>
        </p:spPr>
        <p:txBody>
          <a:bodyPr>
            <a:noAutofit/>
          </a:bodyPr>
          <a:lstStyle>
            <a:lvl1pPr marL="0" indent="0" algn="ctr">
              <a:buNone/>
              <a:defRPr sz="2400">
                <a:latin typeface="Calibri" panose="020F0502020204030204" pitchFamily="34" charset="0"/>
                <a:cs typeface="Calibri" panose="020F0502020204030204" pitchFamily="34" charset="0"/>
              </a:defRPr>
            </a:lvl1pPr>
          </a:lstStyle>
          <a:p>
            <a:pPr lvl="0"/>
            <a:r>
              <a:rPr lang="en-US"/>
              <a:t>Click to edit Master text styles</a:t>
            </a:r>
          </a:p>
        </p:txBody>
      </p:sp>
      <p:sp>
        <p:nvSpPr>
          <p:cNvPr id="9" name="Text Placeholder 8"/>
          <p:cNvSpPr>
            <a:spLocks noGrp="1"/>
          </p:cNvSpPr>
          <p:nvPr>
            <p:ph type="body" sz="quarter" idx="13"/>
          </p:nvPr>
        </p:nvSpPr>
        <p:spPr>
          <a:xfrm>
            <a:off x="152400" y="5181600"/>
            <a:ext cx="5867400" cy="400050"/>
          </a:xfrm>
        </p:spPr>
        <p:txBody>
          <a:bodyPr anchor="ctr" anchorCtr="1">
            <a:noAutofit/>
          </a:bodyPr>
          <a:lstStyle>
            <a:lvl1pPr marL="0" indent="0">
              <a:buNone/>
              <a:defRPr sz="2400" baseline="0">
                <a:latin typeface="Calibri" panose="020F0502020204030204" pitchFamily="34" charset="0"/>
                <a:cs typeface="Calibri" panose="020F0502020204030204" pitchFamily="34" charset="0"/>
              </a:defRPr>
            </a:lvl1pPr>
          </a:lstStyle>
          <a:p>
            <a:pPr lvl="0"/>
            <a:r>
              <a:rPr lang="en-US"/>
              <a:t>Click to edit Master text styles</a:t>
            </a:r>
          </a:p>
        </p:txBody>
      </p:sp>
      <p:sp>
        <p:nvSpPr>
          <p:cNvPr id="21" name="Text Placeholder 20"/>
          <p:cNvSpPr>
            <a:spLocks noGrp="1"/>
          </p:cNvSpPr>
          <p:nvPr>
            <p:ph type="body" sz="quarter" idx="14"/>
          </p:nvPr>
        </p:nvSpPr>
        <p:spPr>
          <a:xfrm>
            <a:off x="152400" y="6096000"/>
            <a:ext cx="5943600" cy="457200"/>
          </a:xfrm>
        </p:spPr>
        <p:txBody>
          <a:bodyPr anchor="ctr" anchorCtr="1"/>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3200"/>
            </a:lvl1pPr>
          </a:lstStyle>
          <a:p>
            <a:pPr lvl="0"/>
            <a:r>
              <a:rPr lang="en-US" altLang="en-US">
                <a:hlinkClick r:id="rId4"/>
              </a:rPr>
              <a:t>Click to edit Master text styles</a:t>
            </a:r>
          </a:p>
        </p:txBody>
      </p:sp>
    </p:spTree>
    <p:extLst>
      <p:ext uri="{BB962C8B-B14F-4D97-AF65-F5344CB8AC3E}">
        <p14:creationId xmlns:p14="http://schemas.microsoft.com/office/powerpoint/2010/main" val="934723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6A941D0-F827-4221-A97C-84026F7B27B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0834282-B225-499F-BA53-6AB68694579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4C32322-8E85-44D7-9602-3082AE6C745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a:extLst>
              <a:ext uri="{FF2B5EF4-FFF2-40B4-BE49-F238E27FC236}">
                <a16:creationId xmlns:a16="http://schemas.microsoft.com/office/drawing/2014/main" id="{95C9D3BF-6482-47FC-A9E8-9930CA212F1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B1A63289-4EDF-43F3-AFC0-DA8780CCDFD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7627B25-94AF-4FAE-80FD-C9A04F936734}" type="slidenum">
              <a:rPr lang="en-US" altLang="en-US"/>
              <a:pPr>
                <a:defRPr/>
              </a:pPr>
              <a:t>‹#›</a:t>
            </a:fld>
            <a:endParaRPr lang="en-US" altLang="en-US"/>
          </a:p>
        </p:txBody>
      </p:sp>
    </p:spTree>
    <p:custDataLst>
      <p:tags r:id="rId10"/>
    </p:custData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defRPr>
      </a:lvl2pPr>
      <a:lvl3pPr algn="ctr" rtl="0" eaLnBrk="0" fontAlgn="base" hangingPunct="0">
        <a:spcBef>
          <a:spcPct val="0"/>
        </a:spcBef>
        <a:spcAft>
          <a:spcPct val="0"/>
        </a:spcAft>
        <a:defRPr sz="4400">
          <a:solidFill>
            <a:schemeClr val="tx1"/>
          </a:solidFill>
          <a:latin typeface="Arial" panose="020B0604020202020204" pitchFamily="34" charset="0"/>
        </a:defRPr>
      </a:lvl3pPr>
      <a:lvl4pPr algn="ctr" rtl="0" eaLnBrk="0" fontAlgn="base" hangingPunct="0">
        <a:spcBef>
          <a:spcPct val="0"/>
        </a:spcBef>
        <a:spcAft>
          <a:spcPct val="0"/>
        </a:spcAft>
        <a:defRPr sz="4400">
          <a:solidFill>
            <a:schemeClr val="tx1"/>
          </a:solidFill>
          <a:latin typeface="Arial" panose="020B0604020202020204" pitchFamily="34" charset="0"/>
        </a:defRPr>
      </a:lvl4pPr>
      <a:lvl5pPr algn="ctr" rtl="0" eaLnBrk="0" fontAlgn="base" hangingPunct="0">
        <a:spcBef>
          <a:spcPct val="0"/>
        </a:spcBef>
        <a:spcAft>
          <a:spcPct val="0"/>
        </a:spcAft>
        <a:defRPr sz="4400">
          <a:solidFill>
            <a:schemeClr val="tx1"/>
          </a:solidFill>
          <a:latin typeface="Arial" panose="020B0604020202020204" pitchFamily="34" charset="0"/>
        </a:defRPr>
      </a:lvl5pPr>
      <a:lvl6pPr marL="457200" algn="ctr" rtl="0" fontAlgn="base">
        <a:spcBef>
          <a:spcPct val="0"/>
        </a:spcBef>
        <a:spcAft>
          <a:spcPct val="0"/>
        </a:spcAft>
        <a:defRPr sz="4400">
          <a:solidFill>
            <a:schemeClr val="tx1"/>
          </a:solidFill>
          <a:latin typeface="Arial" panose="020B0604020202020204" pitchFamily="34" charset="0"/>
        </a:defRPr>
      </a:lvl6pPr>
      <a:lvl7pPr marL="914400" algn="ctr" rtl="0" fontAlgn="base">
        <a:spcBef>
          <a:spcPct val="0"/>
        </a:spcBef>
        <a:spcAft>
          <a:spcPct val="0"/>
        </a:spcAft>
        <a:defRPr sz="4400">
          <a:solidFill>
            <a:schemeClr val="tx1"/>
          </a:solidFill>
          <a:latin typeface="Arial" panose="020B0604020202020204" pitchFamily="34" charset="0"/>
        </a:defRPr>
      </a:lvl7pPr>
      <a:lvl8pPr marL="1371600" algn="ctr" rtl="0" fontAlgn="base">
        <a:spcBef>
          <a:spcPct val="0"/>
        </a:spcBef>
        <a:spcAft>
          <a:spcPct val="0"/>
        </a:spcAft>
        <a:defRPr sz="4400">
          <a:solidFill>
            <a:schemeClr val="tx1"/>
          </a:solidFill>
          <a:latin typeface="Arial" panose="020B0604020202020204" pitchFamily="34" charset="0"/>
        </a:defRPr>
      </a:lvl8pPr>
      <a:lvl9pPr marL="1828800" algn="ctr"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7.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8.xml"/><Relationship Id="rId1" Type="http://schemas.openxmlformats.org/officeDocument/2006/relationships/tags" Target="../tags/tag4.xml"/><Relationship Id="rId4" Type="http://schemas.openxmlformats.org/officeDocument/2006/relationships/hyperlink" Target="http://dwd.wisconsin.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AE5F7F-13FA-46F7-AE99-4D72CB4F7DC7}"/>
              </a:ext>
            </a:extLst>
          </p:cNvPr>
          <p:cNvSpPr>
            <a:spLocks noGrp="1"/>
          </p:cNvSpPr>
          <p:nvPr>
            <p:ph type="ctrTitle"/>
          </p:nvPr>
        </p:nvSpPr>
        <p:spPr/>
        <p:txBody>
          <a:bodyPr/>
          <a:lstStyle/>
          <a:p>
            <a:r>
              <a:rPr lang="en-US" altLang="en-US" sz="4000" b="1" dirty="0">
                <a:latin typeface="Calibri" panose="020F0502020204030204" pitchFamily="34" charset="0"/>
                <a:ea typeface="Calibri" panose="020F0502020204030204" pitchFamily="34" charset="0"/>
                <a:cs typeface="Calibri" panose="020F0502020204030204" pitchFamily="34" charset="0"/>
              </a:rPr>
              <a:t>Impact of New Projections Methodology </a:t>
            </a:r>
            <a:endParaRPr lang="en-US" sz="4000" dirty="0"/>
          </a:p>
        </p:txBody>
      </p:sp>
      <p:sp>
        <p:nvSpPr>
          <p:cNvPr id="6" name="Text Placeholder 5">
            <a:extLst>
              <a:ext uri="{FF2B5EF4-FFF2-40B4-BE49-F238E27FC236}">
                <a16:creationId xmlns:a16="http://schemas.microsoft.com/office/drawing/2014/main" id="{F4EBC2BC-414D-482D-80C1-BDFF3F0A1950}"/>
              </a:ext>
            </a:extLst>
          </p:cNvPr>
          <p:cNvSpPr>
            <a:spLocks noGrp="1"/>
          </p:cNvSpPr>
          <p:nvPr>
            <p:ph type="body" sz="quarter" idx="10"/>
          </p:nvPr>
        </p:nvSpPr>
        <p:spPr>
          <a:xfrm>
            <a:off x="3124200" y="1981199"/>
            <a:ext cx="5867400" cy="936625"/>
          </a:xfrm>
        </p:spPr>
        <p:txBody>
          <a:bodyPr/>
          <a:lstStyle/>
          <a:p>
            <a:endParaRPr lang="en-US" sz="2800" dirty="0"/>
          </a:p>
          <a:p>
            <a:r>
              <a:rPr lang="en-US" sz="2800" dirty="0">
                <a:latin typeface="Calibri" panose="020F0502020204030204" pitchFamily="34" charset="0"/>
              </a:rPr>
              <a:t>Employment Projections </a:t>
            </a:r>
            <a:r>
              <a:rPr lang="en-US" sz="2800" i="1" dirty="0">
                <a:latin typeface="Calibri" panose="020F0502020204030204" pitchFamily="34" charset="0"/>
              </a:rPr>
              <a:t>2016-2026</a:t>
            </a:r>
          </a:p>
          <a:p>
            <a:endParaRPr lang="en-US" sz="2800" dirty="0"/>
          </a:p>
        </p:txBody>
      </p:sp>
      <p:sp>
        <p:nvSpPr>
          <p:cNvPr id="9" name="Text Placeholder 8">
            <a:extLst>
              <a:ext uri="{FF2B5EF4-FFF2-40B4-BE49-F238E27FC236}">
                <a16:creationId xmlns:a16="http://schemas.microsoft.com/office/drawing/2014/main" id="{817F492D-0A6D-45D2-AA8D-DECA525FB7C7}"/>
              </a:ext>
            </a:extLst>
          </p:cNvPr>
          <p:cNvSpPr>
            <a:spLocks noGrp="1"/>
          </p:cNvSpPr>
          <p:nvPr>
            <p:ph type="body" sz="quarter" idx="13"/>
          </p:nvPr>
        </p:nvSpPr>
        <p:spPr/>
        <p:txBody>
          <a:bodyPr/>
          <a:lstStyle/>
          <a:p>
            <a:r>
              <a:rPr lang="en-US" dirty="0">
                <a:latin typeface="Calibri" panose="020F0502020204030204" pitchFamily="34" charset="0"/>
              </a:rPr>
              <a:t>Fourth Annual WITS Ideas Sharing Forum </a:t>
            </a:r>
          </a:p>
        </p:txBody>
      </p:sp>
      <p:sp>
        <p:nvSpPr>
          <p:cNvPr id="10" name="Text Placeholder 9">
            <a:extLst>
              <a:ext uri="{FF2B5EF4-FFF2-40B4-BE49-F238E27FC236}">
                <a16:creationId xmlns:a16="http://schemas.microsoft.com/office/drawing/2014/main" id="{DD9A6772-724F-4ABA-8F54-60730D61CE5F}"/>
              </a:ext>
            </a:extLst>
          </p:cNvPr>
          <p:cNvSpPr>
            <a:spLocks noGrp="1"/>
          </p:cNvSpPr>
          <p:nvPr>
            <p:ph type="body" sz="quarter" idx="14"/>
          </p:nvPr>
        </p:nvSpPr>
        <p:spPr/>
        <p:txBody>
          <a:bodyPr/>
          <a:lstStyle/>
          <a:p>
            <a:r>
              <a:rPr lang="en-US" dirty="0">
                <a:latin typeface="Calibri" panose="020F0502020204030204" pitchFamily="34" charset="0"/>
              </a:rPr>
              <a:t>January 29, 2019</a:t>
            </a:r>
          </a:p>
        </p:txBody>
      </p:sp>
      <p:sp>
        <p:nvSpPr>
          <p:cNvPr id="11" name="Text Placeholder 10">
            <a:extLst>
              <a:ext uri="{FF2B5EF4-FFF2-40B4-BE49-F238E27FC236}">
                <a16:creationId xmlns:a16="http://schemas.microsoft.com/office/drawing/2014/main" id="{E1A87289-F81D-4604-A24C-41DCCB473657}"/>
              </a:ext>
            </a:extLst>
          </p:cNvPr>
          <p:cNvSpPr>
            <a:spLocks noGrp="1"/>
          </p:cNvSpPr>
          <p:nvPr>
            <p:ph type="body" sz="quarter" idx="15"/>
          </p:nvPr>
        </p:nvSpPr>
        <p:spPr/>
        <p:txBody>
          <a:bodyPr/>
          <a:lstStyle/>
          <a:p>
            <a:r>
              <a:rPr lang="en-US" dirty="0">
                <a:latin typeface="Calibri" panose="020F0502020204030204" pitchFamily="34" charset="0"/>
              </a:rPr>
              <a:t>Crown Plaza, Madison WI</a:t>
            </a:r>
          </a:p>
        </p:txBody>
      </p:sp>
      <p:sp>
        <p:nvSpPr>
          <p:cNvPr id="16" name="Subtitle 2">
            <a:extLst>
              <a:ext uri="{FF2B5EF4-FFF2-40B4-BE49-F238E27FC236}">
                <a16:creationId xmlns:a16="http://schemas.microsoft.com/office/drawing/2014/main" id="{E9E9C368-0F01-4441-BDEA-D18AC226743F}"/>
              </a:ext>
            </a:extLst>
          </p:cNvPr>
          <p:cNvSpPr>
            <a:spLocks noGrp="1"/>
          </p:cNvSpPr>
          <p:nvPr>
            <p:ph type="subTitle" idx="1"/>
          </p:nvPr>
        </p:nvSpPr>
        <p:spPr>
          <a:xfrm>
            <a:off x="3124200" y="4725988"/>
            <a:ext cx="5867400" cy="608012"/>
          </a:xfrm>
        </p:spPr>
        <p:txBody>
          <a:bodyPr rtlCol="0">
            <a:normAutofit/>
          </a:bodyPr>
          <a:lstStyle/>
          <a:p>
            <a:pPr fontAlgn="auto">
              <a:spcAft>
                <a:spcPts val="0"/>
              </a:spcAft>
              <a:defRPr/>
            </a:pPr>
            <a:r>
              <a:rPr lang="en-US" sz="2800" b="1" dirty="0">
                <a:solidFill>
                  <a:schemeClr val="tx1">
                    <a:lumMod val="85000"/>
                    <a:lumOff val="15000"/>
                  </a:schemeClr>
                </a:solidFill>
                <a:latin typeface="Calibri" panose="020F0502020204030204" pitchFamily="34" charset="0"/>
                <a:cs typeface="Calibri" panose="020F0502020204030204" pitchFamily="34" charset="0"/>
              </a:rPr>
              <a:t>Blania Calderon Cancel</a:t>
            </a:r>
          </a:p>
        </p:txBody>
      </p:sp>
      <p:sp>
        <p:nvSpPr>
          <p:cNvPr id="17" name="Text Placeholder 4">
            <a:extLst>
              <a:ext uri="{FF2B5EF4-FFF2-40B4-BE49-F238E27FC236}">
                <a16:creationId xmlns:a16="http://schemas.microsoft.com/office/drawing/2014/main" id="{C5191276-AEA6-4D91-A2FD-41C8AEC27756}"/>
              </a:ext>
            </a:extLst>
          </p:cNvPr>
          <p:cNvSpPr>
            <a:spLocks noGrp="1"/>
          </p:cNvSpPr>
          <p:nvPr>
            <p:ph type="body" sz="quarter" idx="11"/>
          </p:nvPr>
        </p:nvSpPr>
        <p:spPr>
          <a:xfrm>
            <a:off x="3158613" y="5257800"/>
            <a:ext cx="5867400" cy="361950"/>
          </a:xfrm>
        </p:spPr>
        <p:txBody>
          <a:bodyPr rtlCol="0"/>
          <a:lstStyle/>
          <a:p>
            <a:pPr>
              <a:defRPr/>
            </a:pPr>
            <a:r>
              <a:rPr lang="en-US" dirty="0">
                <a:solidFill>
                  <a:schemeClr val="tx1">
                    <a:lumMod val="85000"/>
                    <a:lumOff val="15000"/>
                  </a:schemeClr>
                </a:solidFill>
              </a:rPr>
              <a:t>Projection Economist Advanced</a:t>
            </a:r>
          </a:p>
        </p:txBody>
      </p:sp>
      <p:sp>
        <p:nvSpPr>
          <p:cNvPr id="18" name="Text Placeholder 7">
            <a:extLst>
              <a:ext uri="{FF2B5EF4-FFF2-40B4-BE49-F238E27FC236}">
                <a16:creationId xmlns:a16="http://schemas.microsoft.com/office/drawing/2014/main" id="{0D506D5D-D8C8-4EF8-AA20-C5DE7D8A5144}"/>
              </a:ext>
            </a:extLst>
          </p:cNvPr>
          <p:cNvSpPr>
            <a:spLocks noGrp="1"/>
          </p:cNvSpPr>
          <p:nvPr>
            <p:ph type="body" sz="quarter" idx="12"/>
          </p:nvPr>
        </p:nvSpPr>
        <p:spPr>
          <a:xfrm>
            <a:off x="3156155" y="5638800"/>
            <a:ext cx="5867400" cy="381000"/>
          </a:xfrm>
        </p:spPr>
        <p:txBody>
          <a:bodyPr/>
          <a:lstStyle/>
          <a:p>
            <a:r>
              <a:rPr lang="en-US" dirty="0"/>
              <a:t>Division of Employment and Training</a:t>
            </a:r>
          </a:p>
        </p:txBody>
      </p:sp>
    </p:spTree>
    <p:extLst>
      <p:ext uri="{BB962C8B-B14F-4D97-AF65-F5344CB8AC3E}">
        <p14:creationId xmlns:p14="http://schemas.microsoft.com/office/powerpoint/2010/main" val="3094087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F22B679-FB59-4050-AA85-0EAE012F8BF6}"/>
              </a:ext>
            </a:extLst>
          </p:cNvPr>
          <p:cNvSpPr>
            <a:spLocks noGrp="1"/>
          </p:cNvSpPr>
          <p:nvPr>
            <p:ph type="title"/>
          </p:nvPr>
        </p:nvSpPr>
        <p:spPr/>
        <p:txBody>
          <a:bodyPr/>
          <a:lstStyle/>
          <a:p>
            <a:r>
              <a:rPr lang="en-US" dirty="0"/>
              <a:t>Foxconn Impact Project </a:t>
            </a:r>
          </a:p>
        </p:txBody>
      </p:sp>
      <p:sp>
        <p:nvSpPr>
          <p:cNvPr id="8" name="Text Placeholder 4">
            <a:extLst>
              <a:ext uri="{FF2B5EF4-FFF2-40B4-BE49-F238E27FC236}">
                <a16:creationId xmlns:a16="http://schemas.microsoft.com/office/drawing/2014/main" id="{B206A674-60BF-4CD1-A0BC-9A23B7685928}"/>
              </a:ext>
            </a:extLst>
          </p:cNvPr>
          <p:cNvSpPr>
            <a:spLocks noGrp="1"/>
          </p:cNvSpPr>
          <p:nvPr>
            <p:ph type="body" idx="1"/>
          </p:nvPr>
        </p:nvSpPr>
        <p:spPr/>
        <p:txBody>
          <a:bodyPr/>
          <a:lstStyle/>
          <a:p>
            <a:r>
              <a:rPr lang="en-US" dirty="0">
                <a:latin typeface="Calibri" panose="020F0502020204030204" pitchFamily="34" charset="0"/>
              </a:rPr>
              <a:t>Long-term Employment Industry and Occupational Projections, </a:t>
            </a:r>
          </a:p>
          <a:p>
            <a:r>
              <a:rPr lang="en-US" dirty="0">
                <a:latin typeface="Calibri" panose="020F0502020204030204" pitchFamily="34" charset="0"/>
              </a:rPr>
              <a:t>2016-2026 </a:t>
            </a:r>
          </a:p>
        </p:txBody>
      </p:sp>
      <p:sp>
        <p:nvSpPr>
          <p:cNvPr id="9" name="TextBox 1">
            <a:extLst>
              <a:ext uri="{FF2B5EF4-FFF2-40B4-BE49-F238E27FC236}">
                <a16:creationId xmlns:a16="http://schemas.microsoft.com/office/drawing/2014/main" id="{5E8702DB-B793-4251-B32E-85FAC7D54EFD}"/>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10</a:t>
            </a:r>
          </a:p>
        </p:txBody>
      </p:sp>
    </p:spTree>
    <p:extLst>
      <p:ext uri="{BB962C8B-B14F-4D97-AF65-F5344CB8AC3E}">
        <p14:creationId xmlns:p14="http://schemas.microsoft.com/office/powerpoint/2010/main" val="1457434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B04AA-D791-4A25-B814-6C1211AFA50A}"/>
              </a:ext>
            </a:extLst>
          </p:cNvPr>
          <p:cNvSpPr>
            <a:spLocks noGrp="1"/>
          </p:cNvSpPr>
          <p:nvPr>
            <p:ph type="title"/>
          </p:nvPr>
        </p:nvSpPr>
        <p:spPr>
          <a:xfrm>
            <a:off x="152400" y="155448"/>
            <a:ext cx="7239000" cy="755124"/>
          </a:xfrm>
        </p:spPr>
        <p:txBody>
          <a:bodyPr anchor="t" anchorCtr="0">
            <a:normAutofit/>
          </a:bodyPr>
          <a:lstStyle/>
          <a:p>
            <a:r>
              <a:rPr lang="en-US" sz="3000" dirty="0"/>
              <a:t>Foxconn NAICS Classification Assumption</a:t>
            </a:r>
          </a:p>
        </p:txBody>
      </p:sp>
      <p:sp>
        <p:nvSpPr>
          <p:cNvPr id="3" name="Content Placeholder 2">
            <a:extLst>
              <a:ext uri="{FF2B5EF4-FFF2-40B4-BE49-F238E27FC236}">
                <a16:creationId xmlns:a16="http://schemas.microsoft.com/office/drawing/2014/main" id="{2A704564-76B7-470E-9F89-FA8FF837B98C}"/>
              </a:ext>
            </a:extLst>
          </p:cNvPr>
          <p:cNvSpPr>
            <a:spLocks noGrp="1"/>
          </p:cNvSpPr>
          <p:nvPr>
            <p:ph idx="1"/>
          </p:nvPr>
        </p:nvSpPr>
        <p:spPr/>
        <p:txBody>
          <a:bodyPr/>
          <a:lstStyle/>
          <a:p>
            <a:r>
              <a:rPr lang="en-US" sz="2800" b="1" dirty="0">
                <a:latin typeface="Calibri" panose="020F0502020204030204" pitchFamily="34" charset="0"/>
              </a:rPr>
              <a:t>NAICS 334419</a:t>
            </a:r>
            <a:r>
              <a:rPr lang="en-US" sz="2800" dirty="0">
                <a:latin typeface="Calibri" panose="020F0502020204030204" pitchFamily="34" charset="0"/>
              </a:rPr>
              <a:t>: </a:t>
            </a:r>
            <a:r>
              <a:rPr lang="en-US" sz="2800" b="1" dirty="0">
                <a:latin typeface="Calibri" panose="020F0502020204030204" pitchFamily="34" charset="0"/>
              </a:rPr>
              <a:t>Other electronic component manufacturing</a:t>
            </a:r>
          </a:p>
          <a:p>
            <a:pPr lvl="1">
              <a:buFont typeface="Arial" panose="020B0604020202020204" pitchFamily="34" charset="0"/>
              <a:buChar char="•"/>
            </a:pPr>
            <a:r>
              <a:rPr lang="en-US" sz="2400" dirty="0">
                <a:latin typeface="Calibri" panose="020F0502020204030204" pitchFamily="34" charset="0"/>
              </a:rPr>
              <a:t>U.S. industry comprises establishments primarily engaged in </a:t>
            </a:r>
            <a:r>
              <a:rPr lang="en-US" sz="2400" i="1" dirty="0">
                <a:latin typeface="Calibri" panose="020F0502020204030204" pitchFamily="34" charset="0"/>
              </a:rPr>
              <a:t>manufacturing electronic components</a:t>
            </a:r>
          </a:p>
          <a:p>
            <a:pPr lvl="1">
              <a:buFont typeface="Arial" panose="020B0604020202020204" pitchFamily="34" charset="0"/>
              <a:buChar char="•"/>
            </a:pPr>
            <a:r>
              <a:rPr lang="en-US" sz="2400" dirty="0">
                <a:latin typeface="Calibri" panose="020F0502020204030204" pitchFamily="34" charset="0"/>
              </a:rPr>
              <a:t>Examples:</a:t>
            </a:r>
            <a:r>
              <a:rPr lang="en-US" sz="2400" i="1" dirty="0">
                <a:latin typeface="Calibri" panose="020F0502020204030204" pitchFamily="34" charset="0"/>
              </a:rPr>
              <a:t> </a:t>
            </a:r>
          </a:p>
          <a:p>
            <a:pPr lvl="2"/>
            <a:r>
              <a:rPr lang="en-US" sz="2000" dirty="0">
                <a:latin typeface="Calibri" panose="020F0502020204030204" pitchFamily="34" charset="0"/>
              </a:rPr>
              <a:t>Crystals and crystal assemblies, electronic, manufacturing</a:t>
            </a:r>
          </a:p>
          <a:p>
            <a:pPr lvl="2"/>
            <a:r>
              <a:rPr lang="en-US" sz="2000" dirty="0">
                <a:latin typeface="Calibri" panose="020F0502020204030204" pitchFamily="34" charset="0"/>
              </a:rPr>
              <a:t>Electron tubes manufacturing</a:t>
            </a:r>
          </a:p>
          <a:p>
            <a:pPr lvl="2"/>
            <a:r>
              <a:rPr lang="en-US" sz="2000" b="1" i="1" dirty="0">
                <a:latin typeface="Calibri" panose="020F0502020204030204" pitchFamily="34" charset="0"/>
              </a:rPr>
              <a:t>LCD (liquid crystal display) unit screens </a:t>
            </a:r>
            <a:r>
              <a:rPr lang="en-US" sz="2000" b="1" dirty="0">
                <a:latin typeface="Calibri" panose="020F0502020204030204" pitchFamily="34" charset="0"/>
              </a:rPr>
              <a:t>manufacturing</a:t>
            </a:r>
          </a:p>
          <a:p>
            <a:pPr lvl="2"/>
            <a:r>
              <a:rPr lang="en-US" sz="2000" dirty="0">
                <a:latin typeface="Calibri" panose="020F0502020204030204" pitchFamily="34" charset="0"/>
              </a:rPr>
              <a:t>Microwave components manufacturing</a:t>
            </a:r>
          </a:p>
          <a:p>
            <a:pPr lvl="2"/>
            <a:r>
              <a:rPr lang="en-US" sz="2000" dirty="0">
                <a:latin typeface="Calibri" panose="020F0502020204030204" pitchFamily="34" charset="0"/>
              </a:rPr>
              <a:t>Printed circuit laminates manufacturing</a:t>
            </a:r>
          </a:p>
          <a:p>
            <a:pPr lvl="2"/>
            <a:r>
              <a:rPr lang="en-US" sz="2000" dirty="0">
                <a:latin typeface="Calibri" panose="020F0502020204030204" pitchFamily="34" charset="0"/>
              </a:rPr>
              <a:t>Switches for electronic applications manufacturing</a:t>
            </a:r>
          </a:p>
          <a:p>
            <a:pPr lvl="2"/>
            <a:r>
              <a:rPr lang="en-US" sz="2000" dirty="0">
                <a:latin typeface="Calibri" panose="020F0502020204030204" pitchFamily="34" charset="0"/>
              </a:rPr>
              <a:t>Transducers (except pressure) manufacturing</a:t>
            </a:r>
          </a:p>
          <a:p>
            <a:pPr lvl="2"/>
            <a:r>
              <a:rPr lang="en-US" sz="2000" dirty="0">
                <a:latin typeface="Calibri" panose="020F0502020204030204" pitchFamily="34" charset="0"/>
              </a:rPr>
              <a:t>Piezoelectric devices manufacturing</a:t>
            </a:r>
          </a:p>
          <a:p>
            <a:pPr lvl="1">
              <a:buFont typeface="Courier New" panose="02070309020205020404" pitchFamily="49" charset="0"/>
              <a:buChar char="o"/>
            </a:pPr>
            <a:endParaRPr lang="en-US" sz="2400" dirty="0">
              <a:latin typeface="Calibri" panose="020F0502020204030204" pitchFamily="34" charset="0"/>
            </a:endParaRPr>
          </a:p>
        </p:txBody>
      </p:sp>
      <p:sp>
        <p:nvSpPr>
          <p:cNvPr id="5" name="TextBox 1">
            <a:extLst>
              <a:ext uri="{FF2B5EF4-FFF2-40B4-BE49-F238E27FC236}">
                <a16:creationId xmlns:a16="http://schemas.microsoft.com/office/drawing/2014/main" id="{ADB59501-15DD-4C07-A641-DAE967ED1B9F}"/>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11</a:t>
            </a:r>
          </a:p>
        </p:txBody>
      </p:sp>
    </p:spTree>
    <p:extLst>
      <p:ext uri="{BB962C8B-B14F-4D97-AF65-F5344CB8AC3E}">
        <p14:creationId xmlns:p14="http://schemas.microsoft.com/office/powerpoint/2010/main" val="1779090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16955-0508-4567-8FB7-C5F9F355483C}"/>
              </a:ext>
            </a:extLst>
          </p:cNvPr>
          <p:cNvSpPr>
            <a:spLocks noGrp="1"/>
          </p:cNvSpPr>
          <p:nvPr>
            <p:ph type="title"/>
          </p:nvPr>
        </p:nvSpPr>
        <p:spPr>
          <a:xfrm>
            <a:off x="152400" y="155448"/>
            <a:ext cx="7239000" cy="755124"/>
          </a:xfrm>
        </p:spPr>
        <p:txBody>
          <a:bodyPr anchor="t" anchorCtr="0">
            <a:normAutofit/>
          </a:bodyPr>
          <a:lstStyle/>
          <a:p>
            <a:r>
              <a:rPr lang="en-US" sz="3000" dirty="0"/>
              <a:t>Definitions </a:t>
            </a:r>
          </a:p>
        </p:txBody>
      </p:sp>
      <p:sp>
        <p:nvSpPr>
          <p:cNvPr id="3" name="Content Placeholder 2">
            <a:extLst>
              <a:ext uri="{FF2B5EF4-FFF2-40B4-BE49-F238E27FC236}">
                <a16:creationId xmlns:a16="http://schemas.microsoft.com/office/drawing/2014/main" id="{88EC819B-AE18-4BE2-B07F-9E57781A517A}"/>
              </a:ext>
            </a:extLst>
          </p:cNvPr>
          <p:cNvSpPr>
            <a:spLocks noGrp="1"/>
          </p:cNvSpPr>
          <p:nvPr>
            <p:ph idx="1"/>
          </p:nvPr>
        </p:nvSpPr>
        <p:spPr/>
        <p:txBody>
          <a:bodyPr/>
          <a:lstStyle/>
          <a:p>
            <a:r>
              <a:rPr lang="en-US" sz="2800" dirty="0">
                <a:latin typeface="Calibri" panose="020F0502020204030204" pitchFamily="34" charset="0"/>
              </a:rPr>
              <a:t>Direct effect: </a:t>
            </a:r>
          </a:p>
          <a:p>
            <a:pPr lvl="1">
              <a:buFont typeface="Arial" panose="020B0604020202020204" pitchFamily="34" charset="0"/>
              <a:buChar char="•"/>
            </a:pPr>
            <a:r>
              <a:rPr lang="en-US" sz="2400" dirty="0">
                <a:latin typeface="Calibri" panose="020F0502020204030204" pitchFamily="34" charset="0"/>
              </a:rPr>
              <a:t>Represent jobs on Foxconn payroll </a:t>
            </a:r>
          </a:p>
          <a:p>
            <a:r>
              <a:rPr lang="en-US" sz="2800" dirty="0">
                <a:latin typeface="Calibri" panose="020F0502020204030204" pitchFamily="34" charset="0"/>
              </a:rPr>
              <a:t>Indirect effect: </a:t>
            </a:r>
          </a:p>
          <a:p>
            <a:pPr lvl="1">
              <a:buFont typeface="Arial" panose="020B0604020202020204" pitchFamily="34" charset="0"/>
              <a:buChar char="•"/>
            </a:pPr>
            <a:r>
              <a:rPr lang="en-US" sz="2400" dirty="0">
                <a:latin typeface="Calibri" panose="020F0502020204030204" pitchFamily="34" charset="0"/>
              </a:rPr>
              <a:t>Jobs resulting from Foxconn economic activity </a:t>
            </a:r>
          </a:p>
          <a:p>
            <a:r>
              <a:rPr lang="en-US" sz="2800" dirty="0">
                <a:latin typeface="Calibri" panose="020F0502020204030204" pitchFamily="34" charset="0"/>
              </a:rPr>
              <a:t>Induced effect: </a:t>
            </a:r>
          </a:p>
          <a:p>
            <a:pPr lvl="1">
              <a:buFont typeface="Arial" panose="020B0604020202020204" pitchFamily="34" charset="0"/>
              <a:buChar char="•"/>
            </a:pPr>
            <a:r>
              <a:rPr lang="en-US" sz="2400" dirty="0">
                <a:latin typeface="Calibri" panose="020F0502020204030204" pitchFamily="34" charset="0"/>
              </a:rPr>
              <a:t>Jobs resulting from employee economic activity</a:t>
            </a:r>
          </a:p>
          <a:p>
            <a:pPr lvl="1">
              <a:buFont typeface="Arial" panose="020B0604020202020204" pitchFamily="34" charset="0"/>
              <a:buChar char="•"/>
            </a:pPr>
            <a:r>
              <a:rPr lang="en-US" sz="2400" dirty="0">
                <a:latin typeface="Calibri" panose="020F0502020204030204" pitchFamily="34" charset="0"/>
              </a:rPr>
              <a:t>Increase in income and people that will lead to increased demand for services  </a:t>
            </a:r>
          </a:p>
        </p:txBody>
      </p:sp>
      <p:sp>
        <p:nvSpPr>
          <p:cNvPr id="4" name="TextBox 1">
            <a:extLst>
              <a:ext uri="{FF2B5EF4-FFF2-40B4-BE49-F238E27FC236}">
                <a16:creationId xmlns:a16="http://schemas.microsoft.com/office/drawing/2014/main" id="{23E4A264-220F-4F6A-AA9C-B93A83906ED1}"/>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12</a:t>
            </a:r>
          </a:p>
        </p:txBody>
      </p:sp>
    </p:spTree>
    <p:extLst>
      <p:ext uri="{BB962C8B-B14F-4D97-AF65-F5344CB8AC3E}">
        <p14:creationId xmlns:p14="http://schemas.microsoft.com/office/powerpoint/2010/main" val="2332822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09005-D88C-4587-95E1-A601337316B8}"/>
              </a:ext>
            </a:extLst>
          </p:cNvPr>
          <p:cNvSpPr>
            <a:spLocks noGrp="1"/>
          </p:cNvSpPr>
          <p:nvPr>
            <p:ph type="title"/>
          </p:nvPr>
        </p:nvSpPr>
        <p:spPr>
          <a:xfrm>
            <a:off x="152400" y="155448"/>
            <a:ext cx="7239000" cy="755124"/>
          </a:xfrm>
        </p:spPr>
        <p:txBody>
          <a:bodyPr anchor="t" anchorCtr="0">
            <a:normAutofit/>
          </a:bodyPr>
          <a:lstStyle/>
          <a:p>
            <a:r>
              <a:rPr lang="en-US" sz="3000" dirty="0"/>
              <a:t>Wisconsin Output Demand</a:t>
            </a:r>
          </a:p>
        </p:txBody>
      </p:sp>
      <p:graphicFrame>
        <p:nvGraphicFramePr>
          <p:cNvPr id="4" name="Content Placeholder 3">
            <a:extLst>
              <a:ext uri="{FF2B5EF4-FFF2-40B4-BE49-F238E27FC236}">
                <a16:creationId xmlns:a16="http://schemas.microsoft.com/office/drawing/2014/main" id="{7C5E1624-3113-439E-B4F4-330BCBC2F68C}"/>
              </a:ext>
            </a:extLst>
          </p:cNvPr>
          <p:cNvGraphicFramePr>
            <a:graphicFrameLocks noGrp="1"/>
          </p:cNvGraphicFramePr>
          <p:nvPr>
            <p:ph idx="1"/>
            <p:extLst>
              <p:ext uri="{D42A27DB-BD31-4B8C-83A1-F6EECF244321}">
                <p14:modId xmlns:p14="http://schemas.microsoft.com/office/powerpoint/2010/main" val="3011683153"/>
              </p:ext>
            </p:extLst>
          </p:nvPr>
        </p:nvGraphicFramePr>
        <p:xfrm>
          <a:off x="1524000" y="1388964"/>
          <a:ext cx="6096000" cy="2040036"/>
        </p:xfrm>
        <a:graphic>
          <a:graphicData uri="http://schemas.openxmlformats.org/drawingml/2006/table">
            <a:tbl>
              <a:tblPr firstRow="1" bandRow="1">
                <a:tableStyleId>{9D7B26C5-4107-4FEC-AEDC-1716B250A1EF}</a:tableStyleId>
              </a:tblPr>
              <a:tblGrid>
                <a:gridCol w="2372810">
                  <a:extLst>
                    <a:ext uri="{9D8B030D-6E8A-4147-A177-3AD203B41FA5}">
                      <a16:colId xmlns:a16="http://schemas.microsoft.com/office/drawing/2014/main" val="2028519174"/>
                    </a:ext>
                  </a:extLst>
                </a:gridCol>
                <a:gridCol w="2083444">
                  <a:extLst>
                    <a:ext uri="{9D8B030D-6E8A-4147-A177-3AD203B41FA5}">
                      <a16:colId xmlns:a16="http://schemas.microsoft.com/office/drawing/2014/main" val="2862936641"/>
                    </a:ext>
                  </a:extLst>
                </a:gridCol>
                <a:gridCol w="1639746">
                  <a:extLst>
                    <a:ext uri="{9D8B030D-6E8A-4147-A177-3AD203B41FA5}">
                      <a16:colId xmlns:a16="http://schemas.microsoft.com/office/drawing/2014/main" val="2992203592"/>
                    </a:ext>
                  </a:extLst>
                </a:gridCol>
              </a:tblGrid>
              <a:tr h="918016">
                <a:tc>
                  <a:txBody>
                    <a:bodyPr/>
                    <a:lstStyle/>
                    <a:p>
                      <a:pPr algn="ctr">
                        <a:lnSpc>
                          <a:spcPct val="100000"/>
                        </a:lnSpc>
                      </a:pPr>
                      <a:endParaRPr lang="en-US" sz="2000" dirty="0">
                        <a:latin typeface="Calibri" panose="020F0502020204030204" pitchFamily="34" charset="0"/>
                      </a:endParaRPr>
                    </a:p>
                    <a:p>
                      <a:pPr algn="ctr">
                        <a:lnSpc>
                          <a:spcPct val="100000"/>
                        </a:lnSpc>
                      </a:pPr>
                      <a:r>
                        <a:rPr lang="en-US" sz="2000" dirty="0">
                          <a:latin typeface="Calibri" panose="020F0502020204030204" pitchFamily="34" charset="0"/>
                        </a:rPr>
                        <a:t>Sector </a:t>
                      </a:r>
                    </a:p>
                  </a:txBody>
                  <a:tcPr/>
                </a:tc>
                <a:tc>
                  <a:txBody>
                    <a:bodyPr/>
                    <a:lstStyle/>
                    <a:p>
                      <a:pPr algn="ctr">
                        <a:lnSpc>
                          <a:spcPct val="100000"/>
                        </a:lnSpc>
                      </a:pPr>
                      <a:endParaRPr lang="en-US" sz="2000" dirty="0">
                        <a:latin typeface="Calibri" panose="020F0502020204030204" pitchFamily="34" charset="0"/>
                      </a:endParaRPr>
                    </a:p>
                    <a:p>
                      <a:pPr algn="ctr">
                        <a:lnSpc>
                          <a:spcPct val="100000"/>
                        </a:lnSpc>
                      </a:pPr>
                      <a:r>
                        <a:rPr lang="en-US" sz="2000" dirty="0">
                          <a:latin typeface="Calibri" panose="020F0502020204030204" pitchFamily="34" charset="0"/>
                        </a:rPr>
                        <a:t>Employment </a:t>
                      </a:r>
                    </a:p>
                  </a:txBody>
                  <a:tcPr/>
                </a:tc>
                <a:tc>
                  <a:txBody>
                    <a:bodyPr/>
                    <a:lstStyle/>
                    <a:p>
                      <a:pPr algn="ctr">
                        <a:lnSpc>
                          <a:spcPct val="100000"/>
                        </a:lnSpc>
                      </a:pPr>
                      <a:endParaRPr lang="en-US" sz="2000" dirty="0">
                        <a:latin typeface="Calibri" panose="020F0502020204030204" pitchFamily="34" charset="0"/>
                      </a:endParaRPr>
                    </a:p>
                    <a:p>
                      <a:pPr algn="ctr">
                        <a:lnSpc>
                          <a:spcPct val="100000"/>
                        </a:lnSpc>
                      </a:pPr>
                      <a:r>
                        <a:rPr lang="en-US" sz="2000" dirty="0">
                          <a:latin typeface="Calibri" panose="020F0502020204030204" pitchFamily="34" charset="0"/>
                        </a:rPr>
                        <a:t>Event Year </a:t>
                      </a:r>
                    </a:p>
                  </a:txBody>
                  <a:tcPr/>
                </a:tc>
                <a:extLst>
                  <a:ext uri="{0D108BD9-81ED-4DB2-BD59-A6C34878D82A}">
                    <a16:rowId xmlns:a16="http://schemas.microsoft.com/office/drawing/2014/main" val="2582337967"/>
                  </a:ext>
                </a:extLst>
              </a:tr>
              <a:tr h="1122020">
                <a:tc>
                  <a:txBody>
                    <a:bodyPr/>
                    <a:lstStyle/>
                    <a:p>
                      <a:pPr algn="ctr"/>
                      <a:r>
                        <a:rPr lang="en-US" sz="2000" dirty="0">
                          <a:latin typeface="Calibri" panose="020F0502020204030204" pitchFamily="34" charset="0"/>
                        </a:rPr>
                        <a:t>Other Electronic Component Manufacturing </a:t>
                      </a:r>
                    </a:p>
                  </a:txBody>
                  <a:tcPr/>
                </a:tc>
                <a:tc>
                  <a:txBody>
                    <a:bodyPr/>
                    <a:lstStyle/>
                    <a:p>
                      <a:pPr algn="ctr"/>
                      <a:r>
                        <a:rPr lang="en-US" sz="2000" dirty="0">
                          <a:latin typeface="Calibri" panose="020F0502020204030204" pitchFamily="34" charset="0"/>
                        </a:rPr>
                        <a:t>13,000</a:t>
                      </a:r>
                    </a:p>
                  </a:txBody>
                  <a:tcPr/>
                </a:tc>
                <a:tc>
                  <a:txBody>
                    <a:bodyPr/>
                    <a:lstStyle/>
                    <a:p>
                      <a:pPr algn="ctr"/>
                      <a:r>
                        <a:rPr lang="en-US" sz="2000" dirty="0">
                          <a:latin typeface="Calibri" panose="020F0502020204030204" pitchFamily="34" charset="0"/>
                        </a:rPr>
                        <a:t>2021</a:t>
                      </a:r>
                    </a:p>
                  </a:txBody>
                  <a:tcPr/>
                </a:tc>
                <a:extLst>
                  <a:ext uri="{0D108BD9-81ED-4DB2-BD59-A6C34878D82A}">
                    <a16:rowId xmlns:a16="http://schemas.microsoft.com/office/drawing/2014/main" val="3182463100"/>
                  </a:ext>
                </a:extLst>
              </a:tr>
            </a:tbl>
          </a:graphicData>
        </a:graphic>
      </p:graphicFrame>
      <p:graphicFrame>
        <p:nvGraphicFramePr>
          <p:cNvPr id="5" name="Table 4">
            <a:extLst>
              <a:ext uri="{FF2B5EF4-FFF2-40B4-BE49-F238E27FC236}">
                <a16:creationId xmlns:a16="http://schemas.microsoft.com/office/drawing/2014/main" id="{B85B2D61-C67D-41C6-94AC-B198FE988828}"/>
              </a:ext>
            </a:extLst>
          </p:cNvPr>
          <p:cNvGraphicFramePr>
            <a:graphicFrameLocks noGrp="1"/>
          </p:cNvGraphicFramePr>
          <p:nvPr>
            <p:extLst>
              <p:ext uri="{D42A27DB-BD31-4B8C-83A1-F6EECF244321}">
                <p14:modId xmlns:p14="http://schemas.microsoft.com/office/powerpoint/2010/main" val="444658694"/>
              </p:ext>
            </p:extLst>
          </p:nvPr>
        </p:nvGraphicFramePr>
        <p:xfrm>
          <a:off x="1524000" y="3810000"/>
          <a:ext cx="6096000" cy="1981200"/>
        </p:xfrm>
        <a:graphic>
          <a:graphicData uri="http://schemas.openxmlformats.org/drawingml/2006/table">
            <a:tbl>
              <a:tblPr firstRow="1" bandRow="1">
                <a:tableStyleId>{9D7B26C5-4107-4FEC-AEDC-1716B250A1EF}</a:tableStyleId>
              </a:tblPr>
              <a:tblGrid>
                <a:gridCol w="3048000">
                  <a:extLst>
                    <a:ext uri="{9D8B030D-6E8A-4147-A177-3AD203B41FA5}">
                      <a16:colId xmlns:a16="http://schemas.microsoft.com/office/drawing/2014/main" val="1059603153"/>
                    </a:ext>
                  </a:extLst>
                </a:gridCol>
                <a:gridCol w="3048000">
                  <a:extLst>
                    <a:ext uri="{9D8B030D-6E8A-4147-A177-3AD203B41FA5}">
                      <a16:colId xmlns:a16="http://schemas.microsoft.com/office/drawing/2014/main" val="4176693563"/>
                    </a:ext>
                  </a:extLst>
                </a:gridCol>
              </a:tblGrid>
              <a:tr h="370840">
                <a:tc>
                  <a:txBody>
                    <a:bodyPr/>
                    <a:lstStyle/>
                    <a:p>
                      <a:pPr algn="ctr"/>
                      <a:r>
                        <a:rPr lang="en-US" sz="2000" dirty="0">
                          <a:latin typeface="Calibri" panose="020F0502020204030204" pitchFamily="34" charset="0"/>
                        </a:rPr>
                        <a:t>Impact Type </a:t>
                      </a:r>
                    </a:p>
                  </a:txBody>
                  <a:tcPr/>
                </a:tc>
                <a:tc>
                  <a:txBody>
                    <a:bodyPr/>
                    <a:lstStyle/>
                    <a:p>
                      <a:pPr algn="ctr"/>
                      <a:r>
                        <a:rPr lang="en-US" sz="2000" dirty="0">
                          <a:latin typeface="Calibri" panose="020F0502020204030204" pitchFamily="34" charset="0"/>
                        </a:rPr>
                        <a:t>Employment</a:t>
                      </a:r>
                    </a:p>
                  </a:txBody>
                  <a:tcPr/>
                </a:tc>
                <a:extLst>
                  <a:ext uri="{0D108BD9-81ED-4DB2-BD59-A6C34878D82A}">
                    <a16:rowId xmlns:a16="http://schemas.microsoft.com/office/drawing/2014/main" val="2978965886"/>
                  </a:ext>
                </a:extLst>
              </a:tr>
              <a:tr h="370840">
                <a:tc>
                  <a:txBody>
                    <a:bodyPr/>
                    <a:lstStyle/>
                    <a:p>
                      <a:pPr algn="ctr"/>
                      <a:r>
                        <a:rPr lang="en-US" sz="2000" dirty="0">
                          <a:latin typeface="Calibri" panose="020F0502020204030204" pitchFamily="34" charset="0"/>
                        </a:rPr>
                        <a:t>Direct Effect </a:t>
                      </a:r>
                      <a:endParaRPr lang="en-US" sz="2000" b="1" dirty="0">
                        <a:latin typeface="Calibri" panose="020F0502020204030204" pitchFamily="34" charset="0"/>
                      </a:endParaRPr>
                    </a:p>
                  </a:txBody>
                  <a:tcPr/>
                </a:tc>
                <a:tc>
                  <a:txBody>
                    <a:bodyPr/>
                    <a:lstStyle/>
                    <a:p>
                      <a:pPr algn="ctr"/>
                      <a:r>
                        <a:rPr lang="en-US" sz="2000" dirty="0">
                          <a:latin typeface="Calibri" panose="020F0502020204030204" pitchFamily="34" charset="0"/>
                        </a:rPr>
                        <a:t>13,000</a:t>
                      </a:r>
                      <a:endParaRPr lang="en-US" sz="2000" b="1" dirty="0">
                        <a:latin typeface="Calibri" panose="020F0502020204030204" pitchFamily="34" charset="0"/>
                      </a:endParaRPr>
                    </a:p>
                  </a:txBody>
                  <a:tcPr/>
                </a:tc>
                <a:extLst>
                  <a:ext uri="{0D108BD9-81ED-4DB2-BD59-A6C34878D82A}">
                    <a16:rowId xmlns:a16="http://schemas.microsoft.com/office/drawing/2014/main" val="4272926532"/>
                  </a:ext>
                </a:extLst>
              </a:tr>
              <a:tr h="370840">
                <a:tc>
                  <a:txBody>
                    <a:bodyPr/>
                    <a:lstStyle/>
                    <a:p>
                      <a:pPr algn="ctr"/>
                      <a:r>
                        <a:rPr lang="en-US" sz="2000" dirty="0">
                          <a:latin typeface="Calibri" panose="020F0502020204030204" pitchFamily="34" charset="0"/>
                        </a:rPr>
                        <a:t>Indirect Effect </a:t>
                      </a:r>
                    </a:p>
                  </a:txBody>
                  <a:tcPr/>
                </a:tc>
                <a:tc>
                  <a:txBody>
                    <a:bodyPr/>
                    <a:lstStyle/>
                    <a:p>
                      <a:pPr algn="ctr"/>
                      <a:r>
                        <a:rPr lang="en-US" sz="2000" dirty="0">
                          <a:latin typeface="Calibri" panose="020F0502020204030204" pitchFamily="34" charset="0"/>
                        </a:rPr>
                        <a:t>4,240</a:t>
                      </a:r>
                    </a:p>
                  </a:txBody>
                  <a:tcPr/>
                </a:tc>
                <a:extLst>
                  <a:ext uri="{0D108BD9-81ED-4DB2-BD59-A6C34878D82A}">
                    <a16:rowId xmlns:a16="http://schemas.microsoft.com/office/drawing/2014/main" val="3280460585"/>
                  </a:ext>
                </a:extLst>
              </a:tr>
              <a:tr h="370840">
                <a:tc>
                  <a:txBody>
                    <a:bodyPr/>
                    <a:lstStyle/>
                    <a:p>
                      <a:pPr algn="ctr"/>
                      <a:r>
                        <a:rPr lang="en-US" sz="2000" dirty="0">
                          <a:latin typeface="Calibri" panose="020F0502020204030204" pitchFamily="34" charset="0"/>
                        </a:rPr>
                        <a:t>Induced Effect </a:t>
                      </a:r>
                    </a:p>
                  </a:txBody>
                  <a:tcPr/>
                </a:tc>
                <a:tc>
                  <a:txBody>
                    <a:bodyPr/>
                    <a:lstStyle/>
                    <a:p>
                      <a:pPr algn="ctr"/>
                      <a:r>
                        <a:rPr lang="en-US" sz="2000" dirty="0">
                          <a:latin typeface="Calibri" panose="020F0502020204030204" pitchFamily="34" charset="0"/>
                        </a:rPr>
                        <a:t>6,340</a:t>
                      </a:r>
                    </a:p>
                  </a:txBody>
                  <a:tcPr/>
                </a:tc>
                <a:extLst>
                  <a:ext uri="{0D108BD9-81ED-4DB2-BD59-A6C34878D82A}">
                    <a16:rowId xmlns:a16="http://schemas.microsoft.com/office/drawing/2014/main" val="2890185006"/>
                  </a:ext>
                </a:extLst>
              </a:tr>
              <a:tr h="370840">
                <a:tc>
                  <a:txBody>
                    <a:bodyPr/>
                    <a:lstStyle/>
                    <a:p>
                      <a:pPr algn="ctr"/>
                      <a:r>
                        <a:rPr lang="en-US" sz="2000" b="1" dirty="0">
                          <a:solidFill>
                            <a:schemeClr val="accent6"/>
                          </a:solidFill>
                          <a:latin typeface="Calibri" panose="020F0502020204030204" pitchFamily="34" charset="0"/>
                        </a:rPr>
                        <a:t>Total Effect </a:t>
                      </a:r>
                    </a:p>
                  </a:txBody>
                  <a:tcPr/>
                </a:tc>
                <a:tc>
                  <a:txBody>
                    <a:bodyPr/>
                    <a:lstStyle/>
                    <a:p>
                      <a:pPr algn="ctr"/>
                      <a:r>
                        <a:rPr lang="en-US" sz="2000" b="1" dirty="0">
                          <a:solidFill>
                            <a:schemeClr val="accent6"/>
                          </a:solidFill>
                          <a:latin typeface="Calibri" panose="020F0502020204030204" pitchFamily="34" charset="0"/>
                        </a:rPr>
                        <a:t>23,580</a:t>
                      </a:r>
                    </a:p>
                  </a:txBody>
                  <a:tcPr/>
                </a:tc>
                <a:extLst>
                  <a:ext uri="{0D108BD9-81ED-4DB2-BD59-A6C34878D82A}">
                    <a16:rowId xmlns:a16="http://schemas.microsoft.com/office/drawing/2014/main" val="885878411"/>
                  </a:ext>
                </a:extLst>
              </a:tr>
            </a:tbl>
          </a:graphicData>
        </a:graphic>
      </p:graphicFrame>
      <p:sp>
        <p:nvSpPr>
          <p:cNvPr id="7" name="TextBox 6">
            <a:extLst>
              <a:ext uri="{FF2B5EF4-FFF2-40B4-BE49-F238E27FC236}">
                <a16:creationId xmlns:a16="http://schemas.microsoft.com/office/drawing/2014/main" id="{91952BBC-C1A2-4FC4-9497-8414658EC31D}"/>
              </a:ext>
            </a:extLst>
          </p:cNvPr>
          <p:cNvSpPr txBox="1"/>
          <p:nvPr/>
        </p:nvSpPr>
        <p:spPr>
          <a:xfrm>
            <a:off x="462280" y="6400800"/>
            <a:ext cx="3352800" cy="304800"/>
          </a:xfrm>
          <a:prstGeom prst="rect">
            <a:avLst/>
          </a:prstGeom>
        </p:spPr>
        <p:txBody>
          <a:bodyPr vert="horz" wrap="none" lIns="91440" tIns="45720" rIns="91440" bIns="45720" rtlCol="0" anchor="ctr">
            <a:normAutofit/>
          </a:bodyPr>
          <a:lstStyle/>
          <a:p>
            <a:pPr eaLnBrk="1" hangingPunct="1">
              <a:spcBef>
                <a:spcPts val="600"/>
              </a:spcBef>
              <a:spcAft>
                <a:spcPts val="600"/>
              </a:spcAft>
              <a:buFontTx/>
              <a:buNone/>
            </a:pPr>
            <a:r>
              <a:rPr lang="en-US" sz="1100" i="1" dirty="0">
                <a:solidFill>
                  <a:srgbClr val="333333"/>
                </a:solidFill>
                <a:latin typeface="Calibri" panose="020F0502020204030204" pitchFamily="34" charset="0"/>
              </a:rPr>
              <a:t>*Using IMPLAN multipliers  </a:t>
            </a:r>
          </a:p>
        </p:txBody>
      </p:sp>
      <p:sp>
        <p:nvSpPr>
          <p:cNvPr id="8" name="TextBox 1">
            <a:extLst>
              <a:ext uri="{FF2B5EF4-FFF2-40B4-BE49-F238E27FC236}">
                <a16:creationId xmlns:a16="http://schemas.microsoft.com/office/drawing/2014/main" id="{3A40C740-5672-45DE-875E-6AB1ADB60C97}"/>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13</a:t>
            </a:r>
          </a:p>
        </p:txBody>
      </p:sp>
    </p:spTree>
    <p:extLst>
      <p:ext uri="{BB962C8B-B14F-4D97-AF65-F5344CB8AC3E}">
        <p14:creationId xmlns:p14="http://schemas.microsoft.com/office/powerpoint/2010/main" val="2767625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7F575-FBFE-4D70-9ECE-5027213EDD02}"/>
              </a:ext>
            </a:extLst>
          </p:cNvPr>
          <p:cNvSpPr>
            <a:spLocks noGrp="1"/>
          </p:cNvSpPr>
          <p:nvPr>
            <p:ph type="title"/>
          </p:nvPr>
        </p:nvSpPr>
        <p:spPr>
          <a:xfrm>
            <a:off x="152400" y="155448"/>
            <a:ext cx="7239000" cy="755124"/>
          </a:xfrm>
        </p:spPr>
        <p:txBody>
          <a:bodyPr anchor="t" anchorCtr="0">
            <a:normAutofit/>
          </a:bodyPr>
          <a:lstStyle/>
          <a:p>
            <a:r>
              <a:rPr lang="en-US" sz="3000" dirty="0"/>
              <a:t>Top 5 Sectors Affected by the Indirect Effect</a:t>
            </a:r>
          </a:p>
        </p:txBody>
      </p:sp>
      <p:sp>
        <p:nvSpPr>
          <p:cNvPr id="3" name="Content Placeholder 2">
            <a:extLst>
              <a:ext uri="{FF2B5EF4-FFF2-40B4-BE49-F238E27FC236}">
                <a16:creationId xmlns:a16="http://schemas.microsoft.com/office/drawing/2014/main" id="{C4CFF3C7-DA99-4E9A-8C22-00660A0C82B7}"/>
              </a:ext>
            </a:extLst>
          </p:cNvPr>
          <p:cNvSpPr>
            <a:spLocks noGrp="1"/>
          </p:cNvSpPr>
          <p:nvPr>
            <p:ph idx="1"/>
          </p:nvPr>
        </p:nvSpPr>
        <p:spPr>
          <a:xfrm>
            <a:off x="479926" y="1447800"/>
            <a:ext cx="8229600" cy="4953000"/>
          </a:xfrm>
        </p:spPr>
        <p:txBody>
          <a:bodyPr/>
          <a:lstStyle/>
          <a:p>
            <a:r>
              <a:rPr lang="en-US" sz="2800" dirty="0">
                <a:latin typeface="Calibri" panose="020F0502020204030204" pitchFamily="34" charset="0"/>
              </a:rPr>
              <a:t>Management of companies and enterprises</a:t>
            </a:r>
          </a:p>
          <a:p>
            <a:r>
              <a:rPr lang="en-US" sz="2800" dirty="0">
                <a:latin typeface="Calibri" panose="020F0502020204030204" pitchFamily="34" charset="0"/>
              </a:rPr>
              <a:t>Truck transportation</a:t>
            </a:r>
          </a:p>
          <a:p>
            <a:r>
              <a:rPr lang="en-US" sz="2800" dirty="0">
                <a:latin typeface="Calibri" panose="020F0502020204030204" pitchFamily="34" charset="0"/>
              </a:rPr>
              <a:t>Employment services</a:t>
            </a:r>
          </a:p>
          <a:p>
            <a:r>
              <a:rPr lang="en-US" sz="2800" dirty="0">
                <a:latin typeface="Calibri" panose="020F0502020204030204" pitchFamily="34" charset="0"/>
              </a:rPr>
              <a:t>Services to buildings</a:t>
            </a:r>
          </a:p>
          <a:p>
            <a:r>
              <a:rPr lang="en-US" sz="2800" dirty="0">
                <a:latin typeface="Calibri" panose="020F0502020204030204" pitchFamily="34" charset="0"/>
              </a:rPr>
              <a:t>Maintenance and repair construction of nonresidential structures</a:t>
            </a:r>
          </a:p>
        </p:txBody>
      </p:sp>
      <p:sp>
        <p:nvSpPr>
          <p:cNvPr id="6" name="TextBox 1">
            <a:extLst>
              <a:ext uri="{FF2B5EF4-FFF2-40B4-BE49-F238E27FC236}">
                <a16:creationId xmlns:a16="http://schemas.microsoft.com/office/drawing/2014/main" id="{31FE888E-701F-4142-9448-2E48BE161733}"/>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14</a:t>
            </a:r>
          </a:p>
        </p:txBody>
      </p:sp>
      <p:sp>
        <p:nvSpPr>
          <p:cNvPr id="7" name="TextBox 6">
            <a:extLst>
              <a:ext uri="{FF2B5EF4-FFF2-40B4-BE49-F238E27FC236}">
                <a16:creationId xmlns:a16="http://schemas.microsoft.com/office/drawing/2014/main" id="{3FEB7DE1-A2E3-42B1-A867-7EA0E0C6147F}"/>
              </a:ext>
            </a:extLst>
          </p:cNvPr>
          <p:cNvSpPr txBox="1"/>
          <p:nvPr/>
        </p:nvSpPr>
        <p:spPr>
          <a:xfrm>
            <a:off x="462280" y="6400800"/>
            <a:ext cx="3352800" cy="304800"/>
          </a:xfrm>
          <a:prstGeom prst="rect">
            <a:avLst/>
          </a:prstGeom>
        </p:spPr>
        <p:txBody>
          <a:bodyPr vert="horz" wrap="none" lIns="91440" tIns="45720" rIns="91440" bIns="45720" rtlCol="0" anchor="ctr">
            <a:normAutofit/>
          </a:bodyPr>
          <a:lstStyle/>
          <a:p>
            <a:pPr eaLnBrk="1" hangingPunct="1">
              <a:spcBef>
                <a:spcPts val="600"/>
              </a:spcBef>
              <a:spcAft>
                <a:spcPts val="600"/>
              </a:spcAft>
              <a:buFontTx/>
              <a:buNone/>
            </a:pPr>
            <a:r>
              <a:rPr lang="en-US" sz="1100" i="1" dirty="0">
                <a:solidFill>
                  <a:srgbClr val="333333"/>
                </a:solidFill>
                <a:latin typeface="Calibri" panose="020F0502020204030204" pitchFamily="34" charset="0"/>
              </a:rPr>
              <a:t>*Using IMPLAN  </a:t>
            </a:r>
          </a:p>
        </p:txBody>
      </p:sp>
    </p:spTree>
    <p:extLst>
      <p:ext uri="{BB962C8B-B14F-4D97-AF65-F5344CB8AC3E}">
        <p14:creationId xmlns:p14="http://schemas.microsoft.com/office/powerpoint/2010/main" val="3713687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7F575-FBFE-4D70-9ECE-5027213EDD02}"/>
              </a:ext>
            </a:extLst>
          </p:cNvPr>
          <p:cNvSpPr>
            <a:spLocks noGrp="1"/>
          </p:cNvSpPr>
          <p:nvPr>
            <p:ph type="title"/>
          </p:nvPr>
        </p:nvSpPr>
        <p:spPr>
          <a:xfrm>
            <a:off x="152400" y="155448"/>
            <a:ext cx="7239000" cy="755124"/>
          </a:xfrm>
        </p:spPr>
        <p:txBody>
          <a:bodyPr anchor="t" anchorCtr="0">
            <a:normAutofit/>
          </a:bodyPr>
          <a:lstStyle/>
          <a:p>
            <a:r>
              <a:rPr lang="en-US" sz="3000" dirty="0"/>
              <a:t>Top 5 Sectors Affected by the Induced Effect</a:t>
            </a:r>
          </a:p>
        </p:txBody>
      </p:sp>
      <p:sp>
        <p:nvSpPr>
          <p:cNvPr id="3" name="Content Placeholder 2">
            <a:extLst>
              <a:ext uri="{FF2B5EF4-FFF2-40B4-BE49-F238E27FC236}">
                <a16:creationId xmlns:a16="http://schemas.microsoft.com/office/drawing/2014/main" id="{C4CFF3C7-DA99-4E9A-8C22-00660A0C82B7}"/>
              </a:ext>
            </a:extLst>
          </p:cNvPr>
          <p:cNvSpPr>
            <a:spLocks noGrp="1"/>
          </p:cNvSpPr>
          <p:nvPr>
            <p:ph idx="1"/>
          </p:nvPr>
        </p:nvSpPr>
        <p:spPr/>
        <p:txBody>
          <a:bodyPr/>
          <a:lstStyle/>
          <a:p>
            <a:r>
              <a:rPr lang="en-US" sz="2800" dirty="0">
                <a:latin typeface="Calibri" panose="020F0502020204030204" pitchFamily="34" charset="0"/>
              </a:rPr>
              <a:t>Hospitals</a:t>
            </a:r>
          </a:p>
          <a:p>
            <a:r>
              <a:rPr lang="en-US" sz="2800" dirty="0">
                <a:latin typeface="Calibri" panose="020F0502020204030204" pitchFamily="34" charset="0"/>
              </a:rPr>
              <a:t>Full-service restaurants</a:t>
            </a:r>
          </a:p>
          <a:p>
            <a:r>
              <a:rPr lang="en-US" sz="2800" dirty="0">
                <a:latin typeface="Calibri" panose="020F0502020204030204" pitchFamily="34" charset="0"/>
              </a:rPr>
              <a:t>Limited-service restaurants</a:t>
            </a:r>
          </a:p>
          <a:p>
            <a:r>
              <a:rPr lang="en-US" sz="2800" dirty="0">
                <a:latin typeface="Calibri" panose="020F0502020204030204" pitchFamily="34" charset="0"/>
              </a:rPr>
              <a:t>Real estate</a:t>
            </a:r>
          </a:p>
          <a:p>
            <a:r>
              <a:rPr lang="en-US" sz="2800" dirty="0">
                <a:latin typeface="Calibri" panose="020F0502020204030204" pitchFamily="34" charset="0"/>
              </a:rPr>
              <a:t>Retail-general merchandise stores</a:t>
            </a:r>
          </a:p>
        </p:txBody>
      </p:sp>
      <p:sp>
        <p:nvSpPr>
          <p:cNvPr id="5" name="TextBox 1">
            <a:extLst>
              <a:ext uri="{FF2B5EF4-FFF2-40B4-BE49-F238E27FC236}">
                <a16:creationId xmlns:a16="http://schemas.microsoft.com/office/drawing/2014/main" id="{220418AF-8435-4124-854A-11CC0E4ACB02}"/>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15</a:t>
            </a:r>
          </a:p>
        </p:txBody>
      </p:sp>
      <p:sp>
        <p:nvSpPr>
          <p:cNvPr id="6" name="TextBox 5">
            <a:extLst>
              <a:ext uri="{FF2B5EF4-FFF2-40B4-BE49-F238E27FC236}">
                <a16:creationId xmlns:a16="http://schemas.microsoft.com/office/drawing/2014/main" id="{E1EB029F-9459-40D7-AC2A-FB3FA8534400}"/>
              </a:ext>
            </a:extLst>
          </p:cNvPr>
          <p:cNvSpPr txBox="1"/>
          <p:nvPr/>
        </p:nvSpPr>
        <p:spPr>
          <a:xfrm>
            <a:off x="462280" y="6400800"/>
            <a:ext cx="3352800" cy="304800"/>
          </a:xfrm>
          <a:prstGeom prst="rect">
            <a:avLst/>
          </a:prstGeom>
        </p:spPr>
        <p:txBody>
          <a:bodyPr vert="horz" wrap="none" lIns="91440" tIns="45720" rIns="91440" bIns="45720" rtlCol="0" anchor="ctr">
            <a:normAutofit/>
          </a:bodyPr>
          <a:lstStyle/>
          <a:p>
            <a:pPr eaLnBrk="1" hangingPunct="1">
              <a:spcBef>
                <a:spcPts val="600"/>
              </a:spcBef>
              <a:spcAft>
                <a:spcPts val="600"/>
              </a:spcAft>
              <a:buFontTx/>
              <a:buNone/>
            </a:pPr>
            <a:r>
              <a:rPr lang="en-US" sz="1100" i="1" dirty="0">
                <a:solidFill>
                  <a:srgbClr val="333333"/>
                </a:solidFill>
                <a:latin typeface="Calibri" panose="020F0502020204030204" pitchFamily="34" charset="0"/>
              </a:rPr>
              <a:t>*Using IMPLAN  </a:t>
            </a:r>
          </a:p>
        </p:txBody>
      </p:sp>
    </p:spTree>
    <p:extLst>
      <p:ext uri="{BB962C8B-B14F-4D97-AF65-F5344CB8AC3E}">
        <p14:creationId xmlns:p14="http://schemas.microsoft.com/office/powerpoint/2010/main" val="4083305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F71F1-FE5D-4331-B01C-7E98CF1E3694}"/>
              </a:ext>
            </a:extLst>
          </p:cNvPr>
          <p:cNvSpPr>
            <a:spLocks noGrp="1"/>
          </p:cNvSpPr>
          <p:nvPr>
            <p:ph type="title"/>
          </p:nvPr>
        </p:nvSpPr>
        <p:spPr>
          <a:xfrm>
            <a:off x="152400" y="155448"/>
            <a:ext cx="7239000" cy="755124"/>
          </a:xfrm>
        </p:spPr>
        <p:txBody>
          <a:bodyPr anchor="t" anchorCtr="0">
            <a:normAutofit/>
          </a:bodyPr>
          <a:lstStyle/>
          <a:p>
            <a:r>
              <a:rPr lang="en-US" altLang="en-US" sz="3000" dirty="0">
                <a:ea typeface="Calibri" panose="020F0502020204030204" pitchFamily="34" charset="0"/>
              </a:rPr>
              <a:t>Wisconsin Employment Projections</a:t>
            </a:r>
            <a:endParaRPr lang="en-US" sz="3000" dirty="0"/>
          </a:p>
        </p:txBody>
      </p:sp>
      <p:sp>
        <p:nvSpPr>
          <p:cNvPr id="3" name="Content Placeholder 2">
            <a:extLst>
              <a:ext uri="{FF2B5EF4-FFF2-40B4-BE49-F238E27FC236}">
                <a16:creationId xmlns:a16="http://schemas.microsoft.com/office/drawing/2014/main" id="{9337D539-5DD1-406B-BFDE-0F8CBC20F29E}"/>
              </a:ext>
            </a:extLst>
          </p:cNvPr>
          <p:cNvSpPr>
            <a:spLocks noGrp="1"/>
          </p:cNvSpPr>
          <p:nvPr>
            <p:ph idx="1"/>
          </p:nvPr>
        </p:nvSpPr>
        <p:spPr/>
        <p:txBody>
          <a:bodyPr/>
          <a:lstStyle/>
          <a:p>
            <a:r>
              <a:rPr lang="en-US" sz="2800" dirty="0">
                <a:latin typeface="Calibri" panose="020F0502020204030204" pitchFamily="34" charset="0"/>
              </a:rPr>
              <a:t>Scenario</a:t>
            </a:r>
            <a:r>
              <a:rPr lang="en-US" sz="2800" b="1" dirty="0">
                <a:latin typeface="Calibri" panose="020F0502020204030204" pitchFamily="34" charset="0"/>
              </a:rPr>
              <a:t> #1</a:t>
            </a:r>
            <a:r>
              <a:rPr lang="en-US" sz="2800" dirty="0">
                <a:latin typeface="Calibri" panose="020F0502020204030204" pitchFamily="34" charset="0"/>
              </a:rPr>
              <a:t>: Employment </a:t>
            </a:r>
          </a:p>
          <a:p>
            <a:r>
              <a:rPr lang="en-US" sz="2800" dirty="0">
                <a:latin typeface="Calibri" panose="020F0502020204030204" pitchFamily="34" charset="0"/>
              </a:rPr>
              <a:t>Scenario </a:t>
            </a:r>
            <a:r>
              <a:rPr lang="en-US" sz="2800" b="1" dirty="0">
                <a:solidFill>
                  <a:schemeClr val="accent6"/>
                </a:solidFill>
                <a:latin typeface="Calibri" panose="020F0502020204030204" pitchFamily="34" charset="0"/>
              </a:rPr>
              <a:t>#2</a:t>
            </a:r>
            <a:r>
              <a:rPr lang="en-US" sz="2800" dirty="0">
                <a:latin typeface="Calibri" panose="020F0502020204030204" pitchFamily="34" charset="0"/>
              </a:rPr>
              <a:t>: Foxconn Direct Impact</a:t>
            </a:r>
          </a:p>
          <a:p>
            <a:pPr lvl="1">
              <a:buFont typeface="Arial" panose="020B0604020202020204" pitchFamily="34" charset="0"/>
              <a:buChar char="•"/>
            </a:pPr>
            <a:r>
              <a:rPr lang="en-US" sz="2400" i="1" dirty="0">
                <a:latin typeface="Calibri" panose="020F0502020204030204" pitchFamily="34" charset="0"/>
              </a:rPr>
              <a:t>+ 13,000 </a:t>
            </a:r>
            <a:r>
              <a:rPr lang="en-US" sz="2400" dirty="0">
                <a:latin typeface="Calibri" panose="020F0502020204030204" pitchFamily="34" charset="0"/>
              </a:rPr>
              <a:t>direct effect</a:t>
            </a:r>
            <a:endParaRPr lang="en-US" dirty="0">
              <a:latin typeface="Calibri" panose="020F0502020204030204" pitchFamily="34" charset="0"/>
            </a:endParaRPr>
          </a:p>
          <a:p>
            <a:r>
              <a:rPr lang="en-US" sz="2800" dirty="0">
                <a:latin typeface="Calibri" panose="020F0502020204030204" pitchFamily="34" charset="0"/>
              </a:rPr>
              <a:t>Scenario #3: Foxconn Direct and Indirect/Induced Impact using IMPLAN</a:t>
            </a:r>
          </a:p>
          <a:p>
            <a:pPr lvl="1">
              <a:buFont typeface="Arial" panose="020B0604020202020204" pitchFamily="34" charset="0"/>
              <a:buChar char="•"/>
            </a:pPr>
            <a:r>
              <a:rPr lang="en-US" sz="2400" i="1" dirty="0">
                <a:latin typeface="Calibri" panose="020F0502020204030204" pitchFamily="34" charset="0"/>
              </a:rPr>
              <a:t>+ 13,000 </a:t>
            </a:r>
            <a:r>
              <a:rPr lang="en-US" sz="2400" dirty="0">
                <a:latin typeface="Calibri" panose="020F0502020204030204" pitchFamily="34" charset="0"/>
              </a:rPr>
              <a:t>direct effect</a:t>
            </a:r>
          </a:p>
          <a:p>
            <a:pPr lvl="1">
              <a:buFont typeface="Arial" panose="020B0604020202020204" pitchFamily="34" charset="0"/>
              <a:buChar char="•"/>
            </a:pPr>
            <a:r>
              <a:rPr lang="en-US" sz="2400" i="1" dirty="0">
                <a:latin typeface="Calibri" panose="020F0502020204030204" pitchFamily="34" charset="0"/>
              </a:rPr>
              <a:t>+ 4,240 </a:t>
            </a:r>
            <a:r>
              <a:rPr lang="en-US" sz="2400" dirty="0">
                <a:latin typeface="Calibri" panose="020F0502020204030204" pitchFamily="34" charset="0"/>
              </a:rPr>
              <a:t>indirect effect</a:t>
            </a:r>
          </a:p>
          <a:p>
            <a:pPr lvl="1">
              <a:buFont typeface="Arial" panose="020B0604020202020204" pitchFamily="34" charset="0"/>
              <a:buChar char="•"/>
            </a:pPr>
            <a:r>
              <a:rPr lang="en-US" sz="2400" i="1" dirty="0">
                <a:latin typeface="Calibri" panose="020F0502020204030204" pitchFamily="34" charset="0"/>
              </a:rPr>
              <a:t>+ 6,340 </a:t>
            </a:r>
            <a:r>
              <a:rPr lang="en-US" sz="2400" dirty="0">
                <a:latin typeface="Calibri" panose="020F0502020204030204" pitchFamily="34" charset="0"/>
              </a:rPr>
              <a:t>induced effect </a:t>
            </a:r>
          </a:p>
        </p:txBody>
      </p:sp>
      <p:sp>
        <p:nvSpPr>
          <p:cNvPr id="4" name="TextBox 1">
            <a:extLst>
              <a:ext uri="{FF2B5EF4-FFF2-40B4-BE49-F238E27FC236}">
                <a16:creationId xmlns:a16="http://schemas.microsoft.com/office/drawing/2014/main" id="{E726AEBA-851F-4A73-9ECA-C46B677547AA}"/>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16</a:t>
            </a:r>
          </a:p>
        </p:txBody>
      </p:sp>
    </p:spTree>
    <p:extLst>
      <p:ext uri="{BB962C8B-B14F-4D97-AF65-F5344CB8AC3E}">
        <p14:creationId xmlns:p14="http://schemas.microsoft.com/office/powerpoint/2010/main" val="1031410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6E30CC-4092-4D6B-BCE5-52AB412ED3D0}"/>
              </a:ext>
            </a:extLst>
          </p:cNvPr>
          <p:cNvSpPr>
            <a:spLocks noGrp="1"/>
          </p:cNvSpPr>
          <p:nvPr>
            <p:ph idx="1"/>
          </p:nvPr>
        </p:nvSpPr>
        <p:spPr>
          <a:xfrm>
            <a:off x="578005" y="1619328"/>
            <a:ext cx="8229600" cy="4953000"/>
          </a:xfrm>
        </p:spPr>
        <p:txBody>
          <a:bodyPr/>
          <a:lstStyle/>
          <a:p>
            <a:pPr marL="0" indent="0">
              <a:buNone/>
            </a:pPr>
            <a:r>
              <a:rPr lang="en-US" sz="2800" b="1" dirty="0">
                <a:latin typeface="Calibri" panose="020F0502020204030204" pitchFamily="34" charset="0"/>
              </a:rPr>
              <a:t>NAICS 541715: Research and Development in the Physical, Engineering, and Life Sciences </a:t>
            </a:r>
            <a:r>
              <a:rPr lang="en-US" sz="2800" dirty="0">
                <a:latin typeface="Calibri" panose="020F0502020204030204" pitchFamily="34" charset="0"/>
              </a:rPr>
              <a:t>(</a:t>
            </a:r>
            <a:r>
              <a:rPr lang="en-US" sz="2800" i="1" dirty="0">
                <a:latin typeface="Calibri" panose="020F0502020204030204" pitchFamily="34" charset="0"/>
              </a:rPr>
              <a:t>Racine, Green Bay and Eau Claire Innovation Centers</a:t>
            </a:r>
            <a:r>
              <a:rPr lang="en-US" sz="2800" dirty="0">
                <a:latin typeface="Calibri" panose="020F0502020204030204" pitchFamily="34" charset="0"/>
              </a:rPr>
              <a:t>)</a:t>
            </a:r>
            <a:endParaRPr lang="en-US" sz="2800" b="1" i="1" dirty="0">
              <a:latin typeface="Calibri" panose="020F0502020204030204" pitchFamily="34" charset="0"/>
            </a:endParaRPr>
          </a:p>
          <a:p>
            <a:pPr marL="457200" lvl="1" indent="0">
              <a:buNone/>
            </a:pPr>
            <a:r>
              <a:rPr lang="en-US" sz="2400" dirty="0">
                <a:latin typeface="Calibri" panose="020F0502020204030204" pitchFamily="34" charset="0"/>
              </a:rPr>
              <a:t>U.S. industry comprises establishments primarily engaged in conducting research and experimental development in the physical, engineering, and life sciences, such as agriculture, electronics, environmental, biology, botany, computers, chemistry, food, fisheries, forests, geology, health, mathematics, medicine, oceanography, pharmacy, physics, veterinary and other allied subjects</a:t>
            </a:r>
          </a:p>
          <a:p>
            <a:pPr marL="457200" lvl="1" indent="0">
              <a:buNone/>
            </a:pPr>
            <a:endParaRPr lang="en-US" sz="2000" dirty="0">
              <a:latin typeface="Calibri" panose="020F0502020204030204" pitchFamily="34" charset="0"/>
            </a:endParaRPr>
          </a:p>
        </p:txBody>
      </p:sp>
      <p:sp>
        <p:nvSpPr>
          <p:cNvPr id="4" name="Title 1">
            <a:extLst>
              <a:ext uri="{FF2B5EF4-FFF2-40B4-BE49-F238E27FC236}">
                <a16:creationId xmlns:a16="http://schemas.microsoft.com/office/drawing/2014/main" id="{B5542D7B-B340-4353-9593-5D9F563EFCF1}"/>
              </a:ext>
            </a:extLst>
          </p:cNvPr>
          <p:cNvSpPr>
            <a:spLocks noGrp="1"/>
          </p:cNvSpPr>
          <p:nvPr>
            <p:ph type="title"/>
          </p:nvPr>
        </p:nvSpPr>
        <p:spPr>
          <a:xfrm>
            <a:off x="152400" y="155448"/>
            <a:ext cx="7239000" cy="755124"/>
          </a:xfrm>
        </p:spPr>
        <p:txBody>
          <a:bodyPr anchor="t" anchorCtr="0">
            <a:noAutofit/>
          </a:bodyPr>
          <a:lstStyle/>
          <a:p>
            <a:r>
              <a:rPr lang="en-US" sz="3000" dirty="0"/>
              <a:t>Other Foxconn NAICS Classification Assumption </a:t>
            </a:r>
          </a:p>
        </p:txBody>
      </p:sp>
      <p:sp>
        <p:nvSpPr>
          <p:cNvPr id="5" name="TextBox 1">
            <a:extLst>
              <a:ext uri="{FF2B5EF4-FFF2-40B4-BE49-F238E27FC236}">
                <a16:creationId xmlns:a16="http://schemas.microsoft.com/office/drawing/2014/main" id="{F4539C55-A5EF-4341-B132-DECB573BCE50}"/>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17</a:t>
            </a:r>
          </a:p>
        </p:txBody>
      </p:sp>
    </p:spTree>
    <p:extLst>
      <p:ext uri="{BB962C8B-B14F-4D97-AF65-F5344CB8AC3E}">
        <p14:creationId xmlns:p14="http://schemas.microsoft.com/office/powerpoint/2010/main" val="2898289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6E30CC-4092-4D6B-BCE5-52AB412ED3D0}"/>
              </a:ext>
            </a:extLst>
          </p:cNvPr>
          <p:cNvSpPr>
            <a:spLocks noGrp="1"/>
          </p:cNvSpPr>
          <p:nvPr>
            <p:ph idx="1"/>
          </p:nvPr>
        </p:nvSpPr>
        <p:spPr>
          <a:xfrm>
            <a:off x="609600" y="1630362"/>
            <a:ext cx="8229600" cy="4953000"/>
          </a:xfrm>
        </p:spPr>
        <p:txBody>
          <a:bodyPr/>
          <a:lstStyle/>
          <a:p>
            <a:pPr marL="0" indent="0">
              <a:buNone/>
            </a:pPr>
            <a:r>
              <a:rPr lang="en-US" sz="2800" b="1" dirty="0">
                <a:latin typeface="Calibri" panose="020F0502020204030204" pitchFamily="34" charset="0"/>
              </a:rPr>
              <a:t>NAICS 55111: Management of Companies and Enterprises </a:t>
            </a:r>
            <a:r>
              <a:rPr lang="en-US" sz="2800" dirty="0">
                <a:latin typeface="Calibri" panose="020F0502020204030204" pitchFamily="34" charset="0"/>
              </a:rPr>
              <a:t>(</a:t>
            </a:r>
            <a:r>
              <a:rPr lang="en-US" sz="2800" i="1" dirty="0">
                <a:latin typeface="Calibri" panose="020F0502020204030204" pitchFamily="34" charset="0"/>
              </a:rPr>
              <a:t>Milwaukee Headquarter Office</a:t>
            </a:r>
            <a:r>
              <a:rPr lang="en-US" sz="2800" dirty="0">
                <a:latin typeface="Calibri" panose="020F0502020204030204" pitchFamily="34" charset="0"/>
              </a:rPr>
              <a:t>)</a:t>
            </a:r>
          </a:p>
          <a:p>
            <a:pPr marL="457200" lvl="1" indent="0">
              <a:buNone/>
            </a:pPr>
            <a:r>
              <a:rPr lang="en-US" sz="2400" dirty="0">
                <a:latin typeface="Calibri" panose="020F0502020204030204" pitchFamily="34" charset="0"/>
              </a:rPr>
              <a:t>(1) establishments primarily engaged in holding the securities of (or other equity interests in) companies and enterprises for the purpose of owning a controlling interest or influencing management decisions or (2) establishments (except government establishments) that administer, oversee, and manage other establishments of the company or enterprise and that normally undertake the strategic or organizational planning and decision-making role of the company or enterprise. Establishments that administer, oversee and manage may hold the securities of the company or enterprise.</a:t>
            </a:r>
          </a:p>
          <a:p>
            <a:pPr lvl="1">
              <a:buFont typeface="Arial" panose="020B0604020202020204" pitchFamily="34" charset="0"/>
              <a:buChar char="•"/>
            </a:pPr>
            <a:endParaRPr lang="en-US" sz="2400" dirty="0">
              <a:latin typeface="Calibri" panose="020F0502020204030204" pitchFamily="34" charset="0"/>
            </a:endParaRPr>
          </a:p>
          <a:p>
            <a:endParaRPr lang="en-US" sz="2800" dirty="0">
              <a:latin typeface="Calibri" panose="020F0502020204030204" pitchFamily="34" charset="0"/>
            </a:endParaRPr>
          </a:p>
        </p:txBody>
      </p:sp>
      <p:sp>
        <p:nvSpPr>
          <p:cNvPr id="4" name="Title 1">
            <a:extLst>
              <a:ext uri="{FF2B5EF4-FFF2-40B4-BE49-F238E27FC236}">
                <a16:creationId xmlns:a16="http://schemas.microsoft.com/office/drawing/2014/main" id="{B5542D7B-B340-4353-9593-5D9F563EFCF1}"/>
              </a:ext>
            </a:extLst>
          </p:cNvPr>
          <p:cNvSpPr>
            <a:spLocks noGrp="1"/>
          </p:cNvSpPr>
          <p:nvPr>
            <p:ph type="title"/>
          </p:nvPr>
        </p:nvSpPr>
        <p:spPr>
          <a:xfrm>
            <a:off x="152400" y="155448"/>
            <a:ext cx="7239000" cy="755124"/>
          </a:xfrm>
        </p:spPr>
        <p:txBody>
          <a:bodyPr anchor="t" anchorCtr="0">
            <a:noAutofit/>
          </a:bodyPr>
          <a:lstStyle/>
          <a:p>
            <a:r>
              <a:rPr lang="en-US" sz="3000" dirty="0"/>
              <a:t>Other Foxconn NAICS Classification Assumption </a:t>
            </a:r>
          </a:p>
        </p:txBody>
      </p:sp>
      <p:sp>
        <p:nvSpPr>
          <p:cNvPr id="5" name="TextBox 1">
            <a:extLst>
              <a:ext uri="{FF2B5EF4-FFF2-40B4-BE49-F238E27FC236}">
                <a16:creationId xmlns:a16="http://schemas.microsoft.com/office/drawing/2014/main" id="{F4539C55-A5EF-4341-B132-DECB573BCE50}"/>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18</a:t>
            </a:r>
          </a:p>
        </p:txBody>
      </p:sp>
    </p:spTree>
    <p:extLst>
      <p:ext uri="{BB962C8B-B14F-4D97-AF65-F5344CB8AC3E}">
        <p14:creationId xmlns:p14="http://schemas.microsoft.com/office/powerpoint/2010/main" val="2664061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25867CC-557B-44D2-9938-54B21CC5DDD2}"/>
              </a:ext>
            </a:extLst>
          </p:cNvPr>
          <p:cNvPicPr>
            <a:picLocks noChangeAspect="1"/>
          </p:cNvPicPr>
          <p:nvPr/>
        </p:nvPicPr>
        <p:blipFill>
          <a:blip r:embed="rId3"/>
          <a:stretch>
            <a:fillRect/>
          </a:stretch>
        </p:blipFill>
        <p:spPr>
          <a:xfrm>
            <a:off x="300549" y="1261427"/>
            <a:ext cx="8710165" cy="5118735"/>
          </a:xfrm>
          <a:prstGeom prst="rect">
            <a:avLst/>
          </a:prstGeom>
        </p:spPr>
      </p:pic>
      <p:sp>
        <p:nvSpPr>
          <p:cNvPr id="2" name="Title 1">
            <a:extLst>
              <a:ext uri="{FF2B5EF4-FFF2-40B4-BE49-F238E27FC236}">
                <a16:creationId xmlns:a16="http://schemas.microsoft.com/office/drawing/2014/main" id="{2522323D-47AF-4230-855E-DC66B661E0BA}"/>
              </a:ext>
            </a:extLst>
          </p:cNvPr>
          <p:cNvSpPr>
            <a:spLocks noGrp="1"/>
          </p:cNvSpPr>
          <p:nvPr>
            <p:ph type="title"/>
          </p:nvPr>
        </p:nvSpPr>
        <p:spPr>
          <a:xfrm>
            <a:off x="152400" y="155448"/>
            <a:ext cx="7239000" cy="755124"/>
          </a:xfrm>
        </p:spPr>
        <p:txBody>
          <a:bodyPr anchor="t" anchorCtr="0">
            <a:noAutofit/>
          </a:bodyPr>
          <a:lstStyle/>
          <a:p>
            <a:r>
              <a:rPr lang="en-US" sz="3000" dirty="0"/>
              <a:t>WI Long-term Industry Employment Projections, </a:t>
            </a:r>
            <a:r>
              <a:rPr lang="en-US" sz="3000" i="1" dirty="0"/>
              <a:t>2016-2026 Results</a:t>
            </a:r>
          </a:p>
        </p:txBody>
      </p:sp>
      <p:sp>
        <p:nvSpPr>
          <p:cNvPr id="13" name="TextBox 12">
            <a:extLst>
              <a:ext uri="{FF2B5EF4-FFF2-40B4-BE49-F238E27FC236}">
                <a16:creationId xmlns:a16="http://schemas.microsoft.com/office/drawing/2014/main" id="{1B326816-F03F-4018-8614-5463F195FF99}"/>
              </a:ext>
            </a:extLst>
          </p:cNvPr>
          <p:cNvSpPr txBox="1"/>
          <p:nvPr/>
        </p:nvSpPr>
        <p:spPr>
          <a:xfrm>
            <a:off x="8229600" y="2797254"/>
            <a:ext cx="838200" cy="533400"/>
          </a:xfrm>
          <a:prstGeom prst="rect">
            <a:avLst/>
          </a:prstGeom>
        </p:spPr>
        <p:txBody>
          <a:bodyPr vert="horz" wrap="none" lIns="91440" tIns="45720" rIns="91440" bIns="45720" rtlCol="0" anchor="ctr">
            <a:normAutofit/>
          </a:bodyPr>
          <a:lstStyle/>
          <a:p>
            <a:pPr algn="ctr" eaLnBrk="1" hangingPunct="1">
              <a:spcBef>
                <a:spcPts val="600"/>
              </a:spcBef>
              <a:spcAft>
                <a:spcPts val="600"/>
              </a:spcAft>
              <a:buFontTx/>
              <a:buNone/>
            </a:pPr>
            <a:r>
              <a:rPr lang="en-US" sz="1600" b="1" i="1" dirty="0">
                <a:latin typeface="Calibri" panose="020F0502020204030204" pitchFamily="34" charset="0"/>
              </a:rPr>
              <a:t>6.3%</a:t>
            </a:r>
          </a:p>
        </p:txBody>
      </p:sp>
      <p:sp>
        <p:nvSpPr>
          <p:cNvPr id="12" name="TextBox 11">
            <a:extLst>
              <a:ext uri="{FF2B5EF4-FFF2-40B4-BE49-F238E27FC236}">
                <a16:creationId xmlns:a16="http://schemas.microsoft.com/office/drawing/2014/main" id="{6818636E-8CC6-465C-AF81-D7703E38AF1E}"/>
              </a:ext>
            </a:extLst>
          </p:cNvPr>
          <p:cNvSpPr txBox="1"/>
          <p:nvPr/>
        </p:nvSpPr>
        <p:spPr>
          <a:xfrm>
            <a:off x="8229600" y="1903491"/>
            <a:ext cx="838200" cy="533400"/>
          </a:xfrm>
          <a:prstGeom prst="rect">
            <a:avLst/>
          </a:prstGeom>
        </p:spPr>
        <p:txBody>
          <a:bodyPr vert="horz" wrap="none" lIns="91440" tIns="45720" rIns="91440" bIns="45720" rtlCol="0" anchor="ctr">
            <a:normAutofit/>
          </a:bodyPr>
          <a:lstStyle/>
          <a:p>
            <a:pPr algn="ctr" eaLnBrk="1" hangingPunct="1">
              <a:spcBef>
                <a:spcPts val="600"/>
              </a:spcBef>
              <a:spcAft>
                <a:spcPts val="600"/>
              </a:spcAft>
              <a:buFontTx/>
              <a:buNone/>
            </a:pPr>
            <a:r>
              <a:rPr lang="en-US" sz="1600" b="1" i="1" dirty="0">
                <a:solidFill>
                  <a:schemeClr val="accent6"/>
                </a:solidFill>
                <a:latin typeface="Calibri" panose="020F0502020204030204" pitchFamily="34" charset="0"/>
              </a:rPr>
              <a:t>6.8%</a:t>
            </a:r>
          </a:p>
        </p:txBody>
      </p:sp>
      <p:cxnSp>
        <p:nvCxnSpPr>
          <p:cNvPr id="21" name="Straight Connector 20">
            <a:extLst>
              <a:ext uri="{FF2B5EF4-FFF2-40B4-BE49-F238E27FC236}">
                <a16:creationId xmlns:a16="http://schemas.microsoft.com/office/drawing/2014/main" id="{186385CE-2365-4E08-A039-4C5550FF631C}"/>
              </a:ext>
            </a:extLst>
          </p:cNvPr>
          <p:cNvCxnSpPr>
            <a:cxnSpLocks/>
          </p:cNvCxnSpPr>
          <p:nvPr/>
        </p:nvCxnSpPr>
        <p:spPr>
          <a:xfrm flipV="1">
            <a:off x="6764020" y="2613064"/>
            <a:ext cx="1884680" cy="71759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7" name="TextBox 46">
            <a:extLst>
              <a:ext uri="{FF2B5EF4-FFF2-40B4-BE49-F238E27FC236}">
                <a16:creationId xmlns:a16="http://schemas.microsoft.com/office/drawing/2014/main" id="{D29193D4-EB94-4ADB-A3C2-CB63F0652254}"/>
              </a:ext>
            </a:extLst>
          </p:cNvPr>
          <p:cNvSpPr txBox="1"/>
          <p:nvPr/>
        </p:nvSpPr>
        <p:spPr>
          <a:xfrm>
            <a:off x="462280" y="6400800"/>
            <a:ext cx="3352800" cy="304800"/>
          </a:xfrm>
          <a:prstGeom prst="rect">
            <a:avLst/>
          </a:prstGeom>
        </p:spPr>
        <p:txBody>
          <a:bodyPr vert="horz" wrap="none" lIns="91440" tIns="45720" rIns="91440" bIns="45720" rtlCol="0" anchor="ctr">
            <a:normAutofit/>
          </a:bodyPr>
          <a:lstStyle/>
          <a:p>
            <a:pPr eaLnBrk="1" hangingPunct="1">
              <a:spcBef>
                <a:spcPts val="600"/>
              </a:spcBef>
              <a:spcAft>
                <a:spcPts val="600"/>
              </a:spcAft>
              <a:buFontTx/>
              <a:buNone/>
            </a:pPr>
            <a:r>
              <a:rPr lang="en-US" sz="1100" i="1" dirty="0">
                <a:solidFill>
                  <a:srgbClr val="333333"/>
                </a:solidFill>
                <a:latin typeface="Calibri" panose="020F0502020204030204" pitchFamily="34" charset="0"/>
              </a:rPr>
              <a:t>Source: DWD, Office of Economic Advisors, November 2018</a:t>
            </a:r>
          </a:p>
        </p:txBody>
      </p:sp>
      <p:sp>
        <p:nvSpPr>
          <p:cNvPr id="48" name="TextBox 1">
            <a:extLst>
              <a:ext uri="{FF2B5EF4-FFF2-40B4-BE49-F238E27FC236}">
                <a16:creationId xmlns:a16="http://schemas.microsoft.com/office/drawing/2014/main" id="{AE134D6D-1013-4AA3-87F2-18EAEAFC70D3}"/>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19</a:t>
            </a:r>
          </a:p>
        </p:txBody>
      </p:sp>
    </p:spTree>
    <p:extLst>
      <p:ext uri="{BB962C8B-B14F-4D97-AF65-F5344CB8AC3E}">
        <p14:creationId xmlns:p14="http://schemas.microsoft.com/office/powerpoint/2010/main" val="1736243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2EFC8A40-46E6-4861-B101-EBB3C370BE4F}"/>
              </a:ext>
            </a:extLst>
          </p:cNvPr>
          <p:cNvSpPr>
            <a:spLocks noGrp="1"/>
          </p:cNvSpPr>
          <p:nvPr>
            <p:ph type="title"/>
          </p:nvPr>
        </p:nvSpPr>
        <p:spPr>
          <a:xfrm>
            <a:off x="152400" y="155448"/>
            <a:ext cx="7239000" cy="755650"/>
          </a:xfrm>
        </p:spPr>
        <p:txBody>
          <a:bodyPr anchor="t" anchorCtr="0">
            <a:normAutofit/>
          </a:bodyPr>
          <a:lstStyle/>
          <a:p>
            <a:pPr eaLnBrk="1" hangingPunct="1"/>
            <a:r>
              <a:rPr lang="en-US" altLang="en-US" sz="3000" dirty="0">
                <a:ea typeface="Calibri" panose="020F0502020204030204" pitchFamily="34" charset="0"/>
              </a:rPr>
              <a:t>Wisconsin Employment Projections</a:t>
            </a:r>
          </a:p>
        </p:txBody>
      </p:sp>
      <p:graphicFrame>
        <p:nvGraphicFramePr>
          <p:cNvPr id="4" name="Diagram 3">
            <a:extLst>
              <a:ext uri="{FF2B5EF4-FFF2-40B4-BE49-F238E27FC236}">
                <a16:creationId xmlns:a16="http://schemas.microsoft.com/office/drawing/2014/main" id="{DD097467-C3E9-46AE-8795-5EEB7A4A650F}"/>
              </a:ext>
            </a:extLst>
          </p:cNvPr>
          <p:cNvGraphicFramePr/>
          <p:nvPr/>
        </p:nvGraphicFramePr>
        <p:xfrm>
          <a:off x="1047750" y="1828800"/>
          <a:ext cx="7048500" cy="3581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316" name="TextBox 6">
            <a:extLst>
              <a:ext uri="{FF2B5EF4-FFF2-40B4-BE49-F238E27FC236}">
                <a16:creationId xmlns:a16="http://schemas.microsoft.com/office/drawing/2014/main" id="{4BE33AC5-94BA-4D79-9917-885D3E752122}"/>
              </a:ext>
            </a:extLst>
          </p:cNvPr>
          <p:cNvSpPr txBox="1">
            <a:spLocks noChangeArrowheads="1"/>
          </p:cNvSpPr>
          <p:nvPr/>
        </p:nvSpPr>
        <p:spPr bwMode="auto">
          <a:xfrm>
            <a:off x="2209800" y="4800600"/>
            <a:ext cx="487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dirty="0">
                <a:solidFill>
                  <a:schemeClr val="bg1"/>
                </a:solidFill>
                <a:latin typeface="Calibri" panose="020F0502020204030204" pitchFamily="34" charset="0"/>
              </a:rPr>
              <a:t>Projection Managing Partnership (PMP)</a:t>
            </a:r>
          </a:p>
        </p:txBody>
      </p:sp>
      <p:sp>
        <p:nvSpPr>
          <p:cNvPr id="5" name="TextBox 4">
            <a:extLst>
              <a:ext uri="{FF2B5EF4-FFF2-40B4-BE49-F238E27FC236}">
                <a16:creationId xmlns:a16="http://schemas.microsoft.com/office/drawing/2014/main" id="{3ACC1C29-FDDE-4E08-9201-7260BB315C08}"/>
              </a:ext>
            </a:extLst>
          </p:cNvPr>
          <p:cNvSpPr txBox="1"/>
          <p:nvPr/>
        </p:nvSpPr>
        <p:spPr>
          <a:xfrm>
            <a:off x="1219200" y="1219200"/>
            <a:ext cx="6705600" cy="762000"/>
          </a:xfrm>
          <a:prstGeom prst="rect">
            <a:avLst/>
          </a:prstGeom>
        </p:spPr>
        <p:txBody>
          <a:bodyPr wrap="none">
            <a:normAutofit/>
          </a:bodyPr>
          <a:lstStyle/>
          <a:p>
            <a:pPr algn="ctr" eaLnBrk="1" hangingPunct="1">
              <a:spcBef>
                <a:spcPts val="600"/>
              </a:spcBef>
              <a:spcAft>
                <a:spcPts val="600"/>
              </a:spcAft>
              <a:defRPr/>
            </a:pPr>
            <a:r>
              <a:rPr lang="en-US" sz="3200" b="1" spc="300" dirty="0">
                <a:solidFill>
                  <a:srgbClr val="333333"/>
                </a:solidFill>
                <a:latin typeface="Calibri" panose="020F0502020204030204" pitchFamily="34" charset="0"/>
                <a:cs typeface="Arial" charset="0"/>
              </a:rPr>
              <a:t>US Department of Labor</a:t>
            </a:r>
          </a:p>
        </p:txBody>
      </p:sp>
      <p:pic>
        <p:nvPicPr>
          <p:cNvPr id="13318" name="Picture 3">
            <a:extLst>
              <a:ext uri="{FF2B5EF4-FFF2-40B4-BE49-F238E27FC236}">
                <a16:creationId xmlns:a16="http://schemas.microsoft.com/office/drawing/2014/main" id="{2E3DF9FD-4BF9-4E55-89D5-10A9A528C9E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71938" y="5486400"/>
            <a:ext cx="1152525"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TextBox 1">
            <a:extLst>
              <a:ext uri="{FF2B5EF4-FFF2-40B4-BE49-F238E27FC236}">
                <a16:creationId xmlns:a16="http://schemas.microsoft.com/office/drawing/2014/main" id="{BB4D2E62-6AA4-43D1-8B3E-94F7788F4380}"/>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2</a:t>
            </a:r>
          </a:p>
        </p:txBody>
      </p:sp>
    </p:spTree>
    <p:custDataLst>
      <p:tags r:id="rId1"/>
    </p:custDataLst>
    <p:extLst>
      <p:ext uri="{BB962C8B-B14F-4D97-AF65-F5344CB8AC3E}">
        <p14:creationId xmlns:p14="http://schemas.microsoft.com/office/powerpoint/2010/main" val="1226834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21168-E6E5-468C-B2A9-A6BA9E6FC169}"/>
              </a:ext>
            </a:extLst>
          </p:cNvPr>
          <p:cNvSpPr>
            <a:spLocks noGrp="1"/>
          </p:cNvSpPr>
          <p:nvPr>
            <p:ph type="title"/>
          </p:nvPr>
        </p:nvSpPr>
        <p:spPr>
          <a:xfrm>
            <a:off x="152400" y="155448"/>
            <a:ext cx="7239000" cy="755124"/>
          </a:xfrm>
        </p:spPr>
        <p:txBody>
          <a:bodyPr anchor="t" anchorCtr="0">
            <a:normAutofit/>
          </a:bodyPr>
          <a:lstStyle/>
          <a:p>
            <a:r>
              <a:rPr lang="en-US" sz="3000" dirty="0"/>
              <a:t>Wisconsin Total Employment Forecast Results</a:t>
            </a:r>
          </a:p>
        </p:txBody>
      </p:sp>
      <p:graphicFrame>
        <p:nvGraphicFramePr>
          <p:cNvPr id="4" name="Content Placeholder 3">
            <a:extLst>
              <a:ext uri="{FF2B5EF4-FFF2-40B4-BE49-F238E27FC236}">
                <a16:creationId xmlns:a16="http://schemas.microsoft.com/office/drawing/2014/main" id="{E17B86ED-9257-49E3-A73F-F89416A7B9D7}"/>
              </a:ext>
            </a:extLst>
          </p:cNvPr>
          <p:cNvGraphicFramePr>
            <a:graphicFrameLocks noGrp="1"/>
          </p:cNvGraphicFramePr>
          <p:nvPr>
            <p:ph idx="1"/>
            <p:extLst>
              <p:ext uri="{D42A27DB-BD31-4B8C-83A1-F6EECF244321}">
                <p14:modId xmlns:p14="http://schemas.microsoft.com/office/powerpoint/2010/main" val="23730330"/>
              </p:ext>
            </p:extLst>
          </p:nvPr>
        </p:nvGraphicFramePr>
        <p:xfrm>
          <a:off x="457200" y="1447800"/>
          <a:ext cx="8382001" cy="3557451"/>
        </p:xfrm>
        <a:graphic>
          <a:graphicData uri="http://schemas.openxmlformats.org/drawingml/2006/table">
            <a:tbl>
              <a:tblPr firstRow="1" bandRow="1">
                <a:tableStyleId>{9D7B26C5-4107-4FEC-AEDC-1716B250A1EF}</a:tableStyleId>
              </a:tblPr>
              <a:tblGrid>
                <a:gridCol w="2700867">
                  <a:extLst>
                    <a:ext uri="{9D8B030D-6E8A-4147-A177-3AD203B41FA5}">
                      <a16:colId xmlns:a16="http://schemas.microsoft.com/office/drawing/2014/main" val="2195699535"/>
                    </a:ext>
                  </a:extLst>
                </a:gridCol>
                <a:gridCol w="1862667">
                  <a:extLst>
                    <a:ext uri="{9D8B030D-6E8A-4147-A177-3AD203B41FA5}">
                      <a16:colId xmlns:a16="http://schemas.microsoft.com/office/drawing/2014/main" val="501149469"/>
                    </a:ext>
                  </a:extLst>
                </a:gridCol>
                <a:gridCol w="1955800">
                  <a:extLst>
                    <a:ext uri="{9D8B030D-6E8A-4147-A177-3AD203B41FA5}">
                      <a16:colId xmlns:a16="http://schemas.microsoft.com/office/drawing/2014/main" val="2612406460"/>
                    </a:ext>
                  </a:extLst>
                </a:gridCol>
                <a:gridCol w="1862667">
                  <a:extLst>
                    <a:ext uri="{9D8B030D-6E8A-4147-A177-3AD203B41FA5}">
                      <a16:colId xmlns:a16="http://schemas.microsoft.com/office/drawing/2014/main" val="2429895768"/>
                    </a:ext>
                  </a:extLst>
                </a:gridCol>
              </a:tblGrid>
              <a:tr h="1149531">
                <a:tc>
                  <a:txBody>
                    <a:bodyPr/>
                    <a:lstStyle/>
                    <a:p>
                      <a:pPr algn="ctr"/>
                      <a:endParaRPr lang="en-US" sz="2000" dirty="0"/>
                    </a:p>
                    <a:p>
                      <a:pPr algn="ctr"/>
                      <a:r>
                        <a:rPr lang="en-US" sz="2000" dirty="0"/>
                        <a:t>Scenarios  </a:t>
                      </a:r>
                      <a:endParaRPr lang="en-US" sz="2000" dirty="0">
                        <a:latin typeface="Calibri" panose="020F0502020204030204" pitchFamily="34" charset="0"/>
                      </a:endParaRPr>
                    </a:p>
                  </a:txBody>
                  <a:tcPr/>
                </a:tc>
                <a:tc>
                  <a:txBody>
                    <a:bodyPr/>
                    <a:lstStyle/>
                    <a:p>
                      <a:pPr algn="ctr"/>
                      <a:r>
                        <a:rPr lang="en-US" sz="2000" dirty="0"/>
                        <a:t>Projected Employment 2026</a:t>
                      </a:r>
                      <a:endParaRPr lang="en-US" sz="2000" dirty="0">
                        <a:latin typeface="Calibri" panose="020F0502020204030204" pitchFamily="34" charset="0"/>
                      </a:endParaRPr>
                    </a:p>
                  </a:txBody>
                  <a:tcPr/>
                </a:tc>
                <a:tc>
                  <a:txBody>
                    <a:bodyPr/>
                    <a:lstStyle/>
                    <a:p>
                      <a:pPr algn="ctr"/>
                      <a:r>
                        <a:rPr lang="en-US" sz="2000" dirty="0"/>
                        <a:t>Numeric Change (2016-2026)</a:t>
                      </a:r>
                      <a:endParaRPr lang="en-US" sz="2000" dirty="0">
                        <a:latin typeface="Calibri" panose="020F0502020204030204" pitchFamily="34" charset="0"/>
                      </a:endParaRPr>
                    </a:p>
                  </a:txBody>
                  <a:tcPr/>
                </a:tc>
                <a:tc>
                  <a:txBody>
                    <a:bodyPr/>
                    <a:lstStyle/>
                    <a:p>
                      <a:pPr algn="ctr"/>
                      <a:r>
                        <a:rPr lang="en-US" sz="2000" dirty="0"/>
                        <a:t>Percent Change (2016-2026)</a:t>
                      </a:r>
                      <a:endParaRPr lang="en-US" sz="2000" dirty="0">
                        <a:latin typeface="Calibri" panose="020F0502020204030204" pitchFamily="34" charset="0"/>
                      </a:endParaRPr>
                    </a:p>
                  </a:txBody>
                  <a:tcPr/>
                </a:tc>
                <a:extLst>
                  <a:ext uri="{0D108BD9-81ED-4DB2-BD59-A6C34878D82A}">
                    <a16:rowId xmlns:a16="http://schemas.microsoft.com/office/drawing/2014/main" val="233848713"/>
                  </a:ext>
                </a:extLst>
              </a:tr>
              <a:tr h="466199">
                <a:tc>
                  <a:txBody>
                    <a:bodyPr/>
                    <a:lstStyle/>
                    <a:p>
                      <a:pPr algn="ctr"/>
                      <a:r>
                        <a:rPr lang="en-US" sz="2000" b="1" dirty="0"/>
                        <a:t>#1</a:t>
                      </a:r>
                      <a:r>
                        <a:rPr lang="en-US" sz="2000" dirty="0"/>
                        <a:t> Employment </a:t>
                      </a:r>
                    </a:p>
                    <a:p>
                      <a:pPr algn="ctr"/>
                      <a:r>
                        <a:rPr lang="en-US" sz="2000" dirty="0"/>
                        <a:t>(No Foxconn)</a:t>
                      </a:r>
                      <a:endParaRPr lang="en-US" sz="2000" dirty="0">
                        <a:latin typeface="Calibri" panose="020F0502020204030204" pitchFamily="34" charset="0"/>
                      </a:endParaRPr>
                    </a:p>
                  </a:txBody>
                  <a:tcPr/>
                </a:tc>
                <a:tc>
                  <a:txBody>
                    <a:bodyPr/>
                    <a:lstStyle/>
                    <a:p>
                      <a:pPr algn="ctr"/>
                      <a:r>
                        <a:rPr lang="en-US" sz="2000" dirty="0"/>
                        <a:t>3,307,650</a:t>
                      </a:r>
                      <a:endParaRPr lang="en-US" sz="2000" dirty="0">
                        <a:latin typeface="Calibri" panose="020F0502020204030204" pitchFamily="34" charset="0"/>
                      </a:endParaRPr>
                    </a:p>
                  </a:txBody>
                  <a:tcPr/>
                </a:tc>
                <a:tc>
                  <a:txBody>
                    <a:bodyPr/>
                    <a:lstStyle/>
                    <a:p>
                      <a:pPr algn="ctr"/>
                      <a:r>
                        <a:rPr lang="en-US" sz="2000" dirty="0"/>
                        <a:t>197,180</a:t>
                      </a:r>
                      <a:endParaRPr lang="en-US" sz="2000" dirty="0">
                        <a:latin typeface="Calibri" panose="020F0502020204030204" pitchFamily="34" charset="0"/>
                      </a:endParaRPr>
                    </a:p>
                  </a:txBody>
                  <a:tcPr/>
                </a:tc>
                <a:tc>
                  <a:txBody>
                    <a:bodyPr/>
                    <a:lstStyle/>
                    <a:p>
                      <a:pPr algn="ctr"/>
                      <a:r>
                        <a:rPr lang="en-US" sz="2000" dirty="0"/>
                        <a:t>6.3 %</a:t>
                      </a:r>
                      <a:endParaRPr lang="en-US" sz="2000" b="1" dirty="0">
                        <a:solidFill>
                          <a:schemeClr val="tx1"/>
                        </a:solidFill>
                        <a:latin typeface="Calibri" panose="020F0502020204030204" pitchFamily="34" charset="0"/>
                      </a:endParaRPr>
                    </a:p>
                  </a:txBody>
                  <a:tcPr/>
                </a:tc>
                <a:extLst>
                  <a:ext uri="{0D108BD9-81ED-4DB2-BD59-A6C34878D82A}">
                    <a16:rowId xmlns:a16="http://schemas.microsoft.com/office/drawing/2014/main" val="3072107706"/>
                  </a:ext>
                </a:extLst>
              </a:tr>
              <a:tr h="466199">
                <a:tc>
                  <a:txBody>
                    <a:bodyPr/>
                    <a:lstStyle/>
                    <a:p>
                      <a:pPr algn="ctr"/>
                      <a:r>
                        <a:rPr lang="en-US" sz="2000" b="1" dirty="0">
                          <a:solidFill>
                            <a:schemeClr val="accent6"/>
                          </a:solidFill>
                        </a:rPr>
                        <a:t>#2</a:t>
                      </a:r>
                      <a:r>
                        <a:rPr lang="en-US" sz="2000" dirty="0"/>
                        <a:t> Foxconn</a:t>
                      </a:r>
                    </a:p>
                    <a:p>
                      <a:pPr algn="ctr"/>
                      <a:r>
                        <a:rPr lang="en-US" sz="2000" dirty="0"/>
                        <a:t>Direct Impact </a:t>
                      </a:r>
                      <a:endParaRPr lang="en-US" sz="2000" dirty="0">
                        <a:latin typeface="Calibri" panose="020F0502020204030204" pitchFamily="34" charset="0"/>
                      </a:endParaRPr>
                    </a:p>
                  </a:txBody>
                  <a:tcPr/>
                </a:tc>
                <a:tc>
                  <a:txBody>
                    <a:bodyPr/>
                    <a:lstStyle/>
                    <a:p>
                      <a:pPr algn="ctr"/>
                      <a:r>
                        <a:rPr lang="en-US" sz="2000" dirty="0"/>
                        <a:t>3,320,650</a:t>
                      </a:r>
                      <a:endParaRPr lang="en-US" sz="2000" dirty="0">
                        <a:latin typeface="Calibri" panose="020F0502020204030204" pitchFamily="34" charset="0"/>
                      </a:endParaRPr>
                    </a:p>
                  </a:txBody>
                  <a:tcPr/>
                </a:tc>
                <a:tc>
                  <a:txBody>
                    <a:bodyPr/>
                    <a:lstStyle/>
                    <a:p>
                      <a:pPr algn="ctr"/>
                      <a:r>
                        <a:rPr lang="en-US" sz="2000" dirty="0"/>
                        <a:t>210,180</a:t>
                      </a:r>
                      <a:endParaRPr lang="en-US" sz="2000" dirty="0">
                        <a:latin typeface="Calibri" panose="020F0502020204030204" pitchFamily="34" charset="0"/>
                      </a:endParaRPr>
                    </a:p>
                  </a:txBody>
                  <a:tcPr/>
                </a:tc>
                <a:tc>
                  <a:txBody>
                    <a:bodyPr/>
                    <a:lstStyle/>
                    <a:p>
                      <a:pPr algn="ctr"/>
                      <a:r>
                        <a:rPr lang="en-US" sz="2000" dirty="0"/>
                        <a:t>6.8 %</a:t>
                      </a:r>
                      <a:endParaRPr lang="en-US" sz="2000" b="1" dirty="0">
                        <a:solidFill>
                          <a:schemeClr val="accent6"/>
                        </a:solidFill>
                        <a:latin typeface="Calibri" panose="020F0502020204030204" pitchFamily="34" charset="0"/>
                      </a:endParaRPr>
                    </a:p>
                  </a:txBody>
                  <a:tcPr/>
                </a:tc>
                <a:extLst>
                  <a:ext uri="{0D108BD9-81ED-4DB2-BD59-A6C34878D82A}">
                    <a16:rowId xmlns:a16="http://schemas.microsoft.com/office/drawing/2014/main" val="771514791"/>
                  </a:ext>
                </a:extLst>
              </a:tr>
              <a:tr h="804672">
                <a:tc>
                  <a:txBody>
                    <a:bodyPr/>
                    <a:lstStyle/>
                    <a:p>
                      <a:pPr algn="ctr"/>
                      <a:r>
                        <a:rPr lang="en-US" sz="2000" dirty="0"/>
                        <a:t>#3 Direct and Indirect/Induced Impact</a:t>
                      </a:r>
                      <a:endParaRPr lang="en-US" sz="2000" b="1" i="0" dirty="0">
                        <a:solidFill>
                          <a:schemeClr val="tx1"/>
                        </a:solidFill>
                        <a:latin typeface="Calibri" panose="020F0502020204030204" pitchFamily="34" charset="0"/>
                      </a:endParaRPr>
                    </a:p>
                  </a:txBody>
                  <a:tcPr/>
                </a:tc>
                <a:tc>
                  <a:txBody>
                    <a:bodyPr/>
                    <a:lstStyle/>
                    <a:p>
                      <a:pPr algn="ctr"/>
                      <a:endParaRPr lang="en-US" sz="2000" dirty="0"/>
                    </a:p>
                    <a:p>
                      <a:pPr algn="ctr"/>
                      <a:r>
                        <a:rPr lang="en-US" sz="2000" dirty="0"/>
                        <a:t>-</a:t>
                      </a:r>
                      <a:endParaRPr lang="en-US" sz="2000" b="1" dirty="0">
                        <a:solidFill>
                          <a:schemeClr val="tx1"/>
                        </a:solidFill>
                        <a:latin typeface="Calibri" panose="020F0502020204030204" pitchFamily="34" charset="0"/>
                      </a:endParaRPr>
                    </a:p>
                  </a:txBody>
                  <a:tcPr/>
                </a:tc>
                <a:tc>
                  <a:txBody>
                    <a:bodyPr/>
                    <a:lstStyle/>
                    <a:p>
                      <a:pPr algn="ctr"/>
                      <a:endParaRPr lang="en-US" sz="2000" dirty="0"/>
                    </a:p>
                    <a:p>
                      <a:pPr algn="ctr"/>
                      <a:r>
                        <a:rPr lang="en-US" sz="2000" dirty="0"/>
                        <a:t>-</a:t>
                      </a:r>
                      <a:endParaRPr lang="en-US" sz="2000" b="1" dirty="0">
                        <a:solidFill>
                          <a:schemeClr val="tx1"/>
                        </a:solidFill>
                        <a:latin typeface="Calibri" panose="020F0502020204030204" pitchFamily="34" charset="0"/>
                      </a:endParaRPr>
                    </a:p>
                  </a:txBody>
                  <a:tcPr/>
                </a:tc>
                <a:tc>
                  <a:txBody>
                    <a:bodyPr/>
                    <a:lstStyle/>
                    <a:p>
                      <a:pPr algn="ctr"/>
                      <a:endParaRPr lang="en-US" sz="2000" dirty="0"/>
                    </a:p>
                    <a:p>
                      <a:pPr algn="ctr"/>
                      <a:r>
                        <a:rPr lang="en-US" sz="2000" dirty="0"/>
                        <a:t>-</a:t>
                      </a:r>
                      <a:endParaRPr lang="en-US" sz="2000" b="1" dirty="0">
                        <a:solidFill>
                          <a:schemeClr val="tx1"/>
                        </a:solidFill>
                        <a:latin typeface="Calibri" panose="020F0502020204030204" pitchFamily="34" charset="0"/>
                      </a:endParaRPr>
                    </a:p>
                  </a:txBody>
                  <a:tcPr/>
                </a:tc>
                <a:extLst>
                  <a:ext uri="{0D108BD9-81ED-4DB2-BD59-A6C34878D82A}">
                    <a16:rowId xmlns:a16="http://schemas.microsoft.com/office/drawing/2014/main" val="3208778593"/>
                  </a:ext>
                </a:extLst>
              </a:tr>
            </a:tbl>
          </a:graphicData>
        </a:graphic>
      </p:graphicFrame>
      <p:sp>
        <p:nvSpPr>
          <p:cNvPr id="5" name="TextBox 4">
            <a:extLst>
              <a:ext uri="{FF2B5EF4-FFF2-40B4-BE49-F238E27FC236}">
                <a16:creationId xmlns:a16="http://schemas.microsoft.com/office/drawing/2014/main" id="{1F63DD2E-28A3-4FE5-A460-C14B2991F429}"/>
              </a:ext>
            </a:extLst>
          </p:cNvPr>
          <p:cNvSpPr txBox="1"/>
          <p:nvPr/>
        </p:nvSpPr>
        <p:spPr>
          <a:xfrm>
            <a:off x="462280" y="6400800"/>
            <a:ext cx="3352800" cy="304800"/>
          </a:xfrm>
          <a:prstGeom prst="rect">
            <a:avLst/>
          </a:prstGeom>
        </p:spPr>
        <p:txBody>
          <a:bodyPr vert="horz" wrap="none" lIns="91440" tIns="45720" rIns="91440" bIns="45720" rtlCol="0" anchor="ctr">
            <a:normAutofit/>
          </a:bodyPr>
          <a:lstStyle/>
          <a:p>
            <a:pPr eaLnBrk="1" hangingPunct="1">
              <a:spcBef>
                <a:spcPts val="600"/>
              </a:spcBef>
              <a:spcAft>
                <a:spcPts val="600"/>
              </a:spcAft>
              <a:buFontTx/>
              <a:buNone/>
            </a:pPr>
            <a:r>
              <a:rPr lang="en-US" sz="1100" i="1" dirty="0">
                <a:solidFill>
                  <a:srgbClr val="333333"/>
                </a:solidFill>
                <a:latin typeface="Calibri" panose="020F0502020204030204" pitchFamily="34" charset="0"/>
              </a:rPr>
              <a:t>Source: DWD, Office of Economic Advisors, November 2018</a:t>
            </a:r>
          </a:p>
        </p:txBody>
      </p:sp>
      <p:sp>
        <p:nvSpPr>
          <p:cNvPr id="6" name="TextBox 1">
            <a:extLst>
              <a:ext uri="{FF2B5EF4-FFF2-40B4-BE49-F238E27FC236}">
                <a16:creationId xmlns:a16="http://schemas.microsoft.com/office/drawing/2014/main" id="{92A032D0-B42A-43B4-A71D-CB45B2CA035D}"/>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20</a:t>
            </a:r>
          </a:p>
        </p:txBody>
      </p:sp>
    </p:spTree>
    <p:extLst>
      <p:ext uri="{BB962C8B-B14F-4D97-AF65-F5344CB8AC3E}">
        <p14:creationId xmlns:p14="http://schemas.microsoft.com/office/powerpoint/2010/main" val="2491723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4FE2A54-F75E-451D-BD3C-DE072D4FE73A}"/>
              </a:ext>
            </a:extLst>
          </p:cNvPr>
          <p:cNvSpPr>
            <a:spLocks noGrp="1"/>
          </p:cNvSpPr>
          <p:nvPr>
            <p:ph type="title"/>
          </p:nvPr>
        </p:nvSpPr>
        <p:spPr>
          <a:xfrm>
            <a:off x="152400" y="155448"/>
            <a:ext cx="7239000" cy="755124"/>
          </a:xfrm>
        </p:spPr>
        <p:txBody>
          <a:bodyPr anchor="t" anchorCtr="0">
            <a:noAutofit/>
          </a:bodyPr>
          <a:lstStyle/>
          <a:p>
            <a:r>
              <a:rPr lang="en-US" sz="3000" dirty="0"/>
              <a:t>WI Long-term Industry Employment Projections, </a:t>
            </a:r>
            <a:r>
              <a:rPr lang="en-US" sz="3000" i="1" dirty="0"/>
              <a:t>2016-2026 - Results</a:t>
            </a:r>
          </a:p>
        </p:txBody>
      </p:sp>
      <p:sp>
        <p:nvSpPr>
          <p:cNvPr id="38" name="TextBox 1">
            <a:extLst>
              <a:ext uri="{FF2B5EF4-FFF2-40B4-BE49-F238E27FC236}">
                <a16:creationId xmlns:a16="http://schemas.microsoft.com/office/drawing/2014/main" id="{C2480AF5-2185-4682-9BB0-8F34768CDF01}"/>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21</a:t>
            </a:r>
          </a:p>
        </p:txBody>
      </p:sp>
      <p:sp>
        <p:nvSpPr>
          <p:cNvPr id="18" name="TextBox 17">
            <a:extLst>
              <a:ext uri="{FF2B5EF4-FFF2-40B4-BE49-F238E27FC236}">
                <a16:creationId xmlns:a16="http://schemas.microsoft.com/office/drawing/2014/main" id="{CB06305A-CB08-442A-92A9-4A0FBFA9482D}"/>
              </a:ext>
            </a:extLst>
          </p:cNvPr>
          <p:cNvSpPr txBox="1"/>
          <p:nvPr/>
        </p:nvSpPr>
        <p:spPr>
          <a:xfrm>
            <a:off x="447675" y="6457950"/>
            <a:ext cx="3352800" cy="304800"/>
          </a:xfrm>
          <a:prstGeom prst="rect">
            <a:avLst/>
          </a:prstGeom>
        </p:spPr>
        <p:txBody>
          <a:bodyPr vert="horz" wrap="none" lIns="91440" tIns="45720" rIns="91440" bIns="45720" rtlCol="0" anchor="ctr">
            <a:normAutofit/>
          </a:bodyPr>
          <a:lstStyle/>
          <a:p>
            <a:pPr eaLnBrk="1" hangingPunct="1">
              <a:spcBef>
                <a:spcPts val="600"/>
              </a:spcBef>
              <a:spcAft>
                <a:spcPts val="600"/>
              </a:spcAft>
              <a:buFontTx/>
              <a:buNone/>
            </a:pPr>
            <a:r>
              <a:rPr lang="en-US" sz="1100" i="1" dirty="0">
                <a:solidFill>
                  <a:srgbClr val="333333"/>
                </a:solidFill>
                <a:latin typeface="Calibri" panose="020F0502020204030204" pitchFamily="34" charset="0"/>
              </a:rPr>
              <a:t>Source: DWD, Office of Economic Advisors, November 2018</a:t>
            </a:r>
          </a:p>
        </p:txBody>
      </p:sp>
      <p:pic>
        <p:nvPicPr>
          <p:cNvPr id="9" name="Content Placeholder 8">
            <a:extLst>
              <a:ext uri="{FF2B5EF4-FFF2-40B4-BE49-F238E27FC236}">
                <a16:creationId xmlns:a16="http://schemas.microsoft.com/office/drawing/2014/main" id="{B266B763-4192-47CE-B5C7-F087029222ED}"/>
              </a:ext>
            </a:extLst>
          </p:cNvPr>
          <p:cNvPicPr>
            <a:picLocks noGrp="1" noChangeAspect="1"/>
          </p:cNvPicPr>
          <p:nvPr>
            <p:ph idx="1"/>
          </p:nvPr>
        </p:nvPicPr>
        <p:blipFill>
          <a:blip r:embed="rId3"/>
          <a:stretch>
            <a:fillRect/>
          </a:stretch>
        </p:blipFill>
        <p:spPr>
          <a:xfrm>
            <a:off x="1213412" y="1295400"/>
            <a:ext cx="6717177" cy="5257800"/>
          </a:xfrm>
          <a:prstGeom prst="rect">
            <a:avLst/>
          </a:prstGeom>
        </p:spPr>
      </p:pic>
    </p:spTree>
    <p:extLst>
      <p:ext uri="{BB962C8B-B14F-4D97-AF65-F5344CB8AC3E}">
        <p14:creationId xmlns:p14="http://schemas.microsoft.com/office/powerpoint/2010/main" val="471289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365ED9F-2B25-4133-B5B3-B4B1BAC108BA}"/>
              </a:ext>
            </a:extLst>
          </p:cNvPr>
          <p:cNvSpPr>
            <a:spLocks noGrp="1"/>
          </p:cNvSpPr>
          <p:nvPr>
            <p:ph type="title"/>
          </p:nvPr>
        </p:nvSpPr>
        <p:spPr>
          <a:xfrm>
            <a:off x="152400" y="155448"/>
            <a:ext cx="7239000" cy="755124"/>
          </a:xfrm>
        </p:spPr>
        <p:txBody>
          <a:bodyPr anchor="t" anchorCtr="0">
            <a:noAutofit/>
          </a:bodyPr>
          <a:lstStyle/>
          <a:p>
            <a:r>
              <a:rPr lang="en-US" sz="3000" dirty="0"/>
              <a:t>WI Long-term Occupational Employment Projections, </a:t>
            </a:r>
            <a:r>
              <a:rPr lang="en-US" sz="3000" i="1" dirty="0"/>
              <a:t>2016-2026 by % Change Results</a:t>
            </a:r>
          </a:p>
        </p:txBody>
      </p:sp>
      <p:sp>
        <p:nvSpPr>
          <p:cNvPr id="32" name="TextBox 1">
            <a:extLst>
              <a:ext uri="{FF2B5EF4-FFF2-40B4-BE49-F238E27FC236}">
                <a16:creationId xmlns:a16="http://schemas.microsoft.com/office/drawing/2014/main" id="{38B0264A-1BBF-431E-B146-54678B3F3CF8}"/>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22</a:t>
            </a:r>
          </a:p>
        </p:txBody>
      </p:sp>
      <p:sp>
        <p:nvSpPr>
          <p:cNvPr id="33" name="TextBox 32">
            <a:extLst>
              <a:ext uri="{FF2B5EF4-FFF2-40B4-BE49-F238E27FC236}">
                <a16:creationId xmlns:a16="http://schemas.microsoft.com/office/drawing/2014/main" id="{39E791F3-03B4-4EAC-80EA-39B26B2EFC1F}"/>
              </a:ext>
            </a:extLst>
          </p:cNvPr>
          <p:cNvSpPr txBox="1"/>
          <p:nvPr/>
        </p:nvSpPr>
        <p:spPr>
          <a:xfrm>
            <a:off x="304800" y="6553200"/>
            <a:ext cx="3352800" cy="304800"/>
          </a:xfrm>
          <a:prstGeom prst="rect">
            <a:avLst/>
          </a:prstGeom>
        </p:spPr>
        <p:txBody>
          <a:bodyPr vert="horz" wrap="none" lIns="91440" tIns="45720" rIns="91440" bIns="45720" rtlCol="0" anchor="ctr">
            <a:normAutofit/>
          </a:bodyPr>
          <a:lstStyle/>
          <a:p>
            <a:pPr eaLnBrk="1" hangingPunct="1">
              <a:spcBef>
                <a:spcPts val="600"/>
              </a:spcBef>
              <a:spcAft>
                <a:spcPts val="600"/>
              </a:spcAft>
              <a:buFontTx/>
              <a:buNone/>
            </a:pPr>
            <a:r>
              <a:rPr lang="en-US" sz="1100" i="1" dirty="0">
                <a:solidFill>
                  <a:srgbClr val="333333"/>
                </a:solidFill>
                <a:latin typeface="Calibri" panose="020F0502020204030204" pitchFamily="34" charset="0"/>
              </a:rPr>
              <a:t>Source: DWD, Office of Economic Advisors, November 2018</a:t>
            </a:r>
          </a:p>
        </p:txBody>
      </p:sp>
      <p:pic>
        <p:nvPicPr>
          <p:cNvPr id="5" name="Content Placeholder 4">
            <a:extLst>
              <a:ext uri="{FF2B5EF4-FFF2-40B4-BE49-F238E27FC236}">
                <a16:creationId xmlns:a16="http://schemas.microsoft.com/office/drawing/2014/main" id="{850AAD23-C759-41F2-9633-64B2DDA0F015}"/>
              </a:ext>
            </a:extLst>
          </p:cNvPr>
          <p:cNvPicPr>
            <a:picLocks noGrp="1" noChangeAspect="1"/>
          </p:cNvPicPr>
          <p:nvPr>
            <p:ph idx="1"/>
          </p:nvPr>
        </p:nvPicPr>
        <p:blipFill>
          <a:blip r:embed="rId3"/>
          <a:stretch>
            <a:fillRect/>
          </a:stretch>
        </p:blipFill>
        <p:spPr>
          <a:xfrm>
            <a:off x="2133600" y="1311950"/>
            <a:ext cx="4876800" cy="5241250"/>
          </a:xfrm>
          <a:prstGeom prst="rect">
            <a:avLst/>
          </a:prstGeom>
        </p:spPr>
      </p:pic>
    </p:spTree>
    <p:extLst>
      <p:ext uri="{BB962C8B-B14F-4D97-AF65-F5344CB8AC3E}">
        <p14:creationId xmlns:p14="http://schemas.microsoft.com/office/powerpoint/2010/main" val="1487209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21168-E6E5-468C-B2A9-A6BA9E6FC169}"/>
              </a:ext>
            </a:extLst>
          </p:cNvPr>
          <p:cNvSpPr>
            <a:spLocks noGrp="1"/>
          </p:cNvSpPr>
          <p:nvPr>
            <p:ph type="title"/>
          </p:nvPr>
        </p:nvSpPr>
        <p:spPr>
          <a:xfrm>
            <a:off x="152400" y="155448"/>
            <a:ext cx="7239000" cy="755124"/>
          </a:xfrm>
        </p:spPr>
        <p:txBody>
          <a:bodyPr anchor="t" anchorCtr="0">
            <a:normAutofit/>
          </a:bodyPr>
          <a:lstStyle/>
          <a:p>
            <a:r>
              <a:rPr lang="en-US" sz="3000" dirty="0"/>
              <a:t>WDA Direct Effect Assumptions</a:t>
            </a:r>
          </a:p>
        </p:txBody>
      </p:sp>
      <p:sp>
        <p:nvSpPr>
          <p:cNvPr id="8" name="Content Placeholder 7">
            <a:extLst>
              <a:ext uri="{FF2B5EF4-FFF2-40B4-BE49-F238E27FC236}">
                <a16:creationId xmlns:a16="http://schemas.microsoft.com/office/drawing/2014/main" id="{B3133D08-E936-488B-9EDC-DDE2F492DBB6}"/>
              </a:ext>
            </a:extLst>
          </p:cNvPr>
          <p:cNvSpPr>
            <a:spLocks noGrp="1"/>
          </p:cNvSpPr>
          <p:nvPr>
            <p:ph idx="1"/>
          </p:nvPr>
        </p:nvSpPr>
        <p:spPr/>
        <p:txBody>
          <a:bodyPr/>
          <a:lstStyle/>
          <a:p>
            <a:r>
              <a:rPr lang="en-US" sz="2800" b="1" dirty="0">
                <a:latin typeface="Calibri" panose="020F0502020204030204" pitchFamily="34" charset="0"/>
              </a:rPr>
              <a:t>WDA1 Southeast </a:t>
            </a:r>
          </a:p>
          <a:p>
            <a:pPr lvl="1">
              <a:buFont typeface="Arial" panose="020B0604020202020204" pitchFamily="34" charset="0"/>
              <a:buChar char="•"/>
            </a:pPr>
            <a:r>
              <a:rPr lang="en-US" sz="2400" dirty="0">
                <a:latin typeface="Calibri" panose="020F0502020204030204" pitchFamily="34" charset="0"/>
              </a:rPr>
              <a:t>NAICS 3344 </a:t>
            </a:r>
            <a:r>
              <a:rPr lang="en-US" sz="2400" b="1" i="1" dirty="0">
                <a:solidFill>
                  <a:schemeClr val="accent6"/>
                </a:solidFill>
                <a:latin typeface="Calibri" panose="020F0502020204030204" pitchFamily="34" charset="0"/>
              </a:rPr>
              <a:t>+12,025</a:t>
            </a:r>
          </a:p>
          <a:p>
            <a:pPr lvl="1">
              <a:buFont typeface="Arial" panose="020B0604020202020204" pitchFamily="34" charset="0"/>
              <a:buChar char="•"/>
            </a:pPr>
            <a:r>
              <a:rPr lang="en-US" sz="2400" dirty="0">
                <a:latin typeface="Calibri" panose="020F0502020204030204" pitchFamily="34" charset="0"/>
              </a:rPr>
              <a:t>NAICS 5417 </a:t>
            </a:r>
            <a:r>
              <a:rPr lang="en-US" sz="2400" b="1" i="1" dirty="0">
                <a:solidFill>
                  <a:schemeClr val="accent6"/>
                </a:solidFill>
                <a:latin typeface="Calibri" panose="020F0502020204030204" pitchFamily="34" charset="0"/>
              </a:rPr>
              <a:t>+125</a:t>
            </a:r>
          </a:p>
          <a:p>
            <a:r>
              <a:rPr lang="en-US" sz="2800" b="1" dirty="0">
                <a:latin typeface="Calibri" panose="020F0502020204030204" pitchFamily="34" charset="0"/>
              </a:rPr>
              <a:t>WDA2 Milwaukee</a:t>
            </a:r>
          </a:p>
          <a:p>
            <a:pPr lvl="1">
              <a:buFont typeface="Arial" panose="020B0604020202020204" pitchFamily="34" charset="0"/>
              <a:buChar char="•"/>
            </a:pPr>
            <a:r>
              <a:rPr lang="en-US" sz="2400" dirty="0">
                <a:latin typeface="Calibri" panose="020F0502020204030204" pitchFamily="34" charset="0"/>
              </a:rPr>
              <a:t>NAICS 5511 </a:t>
            </a:r>
            <a:r>
              <a:rPr lang="en-US" sz="2400" b="1" i="1" dirty="0">
                <a:solidFill>
                  <a:schemeClr val="accent6"/>
                </a:solidFill>
                <a:latin typeface="Calibri" panose="020F0502020204030204" pitchFamily="34" charset="0"/>
              </a:rPr>
              <a:t>+500</a:t>
            </a:r>
          </a:p>
          <a:p>
            <a:r>
              <a:rPr lang="en-US" sz="2800" b="1" dirty="0">
                <a:latin typeface="Calibri" panose="020F0502020204030204" pitchFamily="34" charset="0"/>
              </a:rPr>
              <a:t>WDA5 Bay Area </a:t>
            </a:r>
          </a:p>
          <a:p>
            <a:pPr lvl="1">
              <a:buFont typeface="Arial" panose="020B0604020202020204" pitchFamily="34" charset="0"/>
              <a:buChar char="•"/>
            </a:pPr>
            <a:r>
              <a:rPr lang="en-US" sz="2400" dirty="0">
                <a:latin typeface="Calibri" panose="020F0502020204030204" pitchFamily="34" charset="0"/>
              </a:rPr>
              <a:t>NAICS 5417 </a:t>
            </a:r>
            <a:r>
              <a:rPr lang="en-US" sz="2400" b="1" i="1" dirty="0">
                <a:solidFill>
                  <a:schemeClr val="accent6"/>
                </a:solidFill>
                <a:latin typeface="Calibri" panose="020F0502020204030204" pitchFamily="34" charset="0"/>
              </a:rPr>
              <a:t>+200</a:t>
            </a:r>
          </a:p>
          <a:p>
            <a:r>
              <a:rPr lang="en-US" sz="2800" b="1" dirty="0">
                <a:latin typeface="Calibri" panose="020F0502020204030204" pitchFamily="34" charset="0"/>
              </a:rPr>
              <a:t>WDA8 West Central</a:t>
            </a:r>
          </a:p>
          <a:p>
            <a:pPr lvl="1">
              <a:buFont typeface="Arial" panose="020B0604020202020204" pitchFamily="34" charset="0"/>
              <a:buChar char="•"/>
            </a:pPr>
            <a:r>
              <a:rPr lang="en-US" sz="2400" dirty="0">
                <a:latin typeface="Calibri" panose="020F0502020204030204" pitchFamily="34" charset="0"/>
              </a:rPr>
              <a:t>NAICS 5417 </a:t>
            </a:r>
            <a:r>
              <a:rPr lang="en-US" sz="2400" b="1" i="1" dirty="0">
                <a:solidFill>
                  <a:schemeClr val="accent6"/>
                </a:solidFill>
                <a:latin typeface="Calibri" panose="020F0502020204030204" pitchFamily="34" charset="0"/>
              </a:rPr>
              <a:t>+150</a:t>
            </a:r>
          </a:p>
        </p:txBody>
      </p:sp>
      <p:sp>
        <p:nvSpPr>
          <p:cNvPr id="5" name="TextBox 4">
            <a:extLst>
              <a:ext uri="{FF2B5EF4-FFF2-40B4-BE49-F238E27FC236}">
                <a16:creationId xmlns:a16="http://schemas.microsoft.com/office/drawing/2014/main" id="{1F63DD2E-28A3-4FE5-A460-C14B2991F429}"/>
              </a:ext>
            </a:extLst>
          </p:cNvPr>
          <p:cNvSpPr txBox="1"/>
          <p:nvPr/>
        </p:nvSpPr>
        <p:spPr>
          <a:xfrm>
            <a:off x="466725" y="6456363"/>
            <a:ext cx="3352800" cy="304800"/>
          </a:xfrm>
          <a:prstGeom prst="rect">
            <a:avLst/>
          </a:prstGeom>
        </p:spPr>
        <p:txBody>
          <a:bodyPr vert="horz" wrap="none" lIns="91440" tIns="45720" rIns="91440" bIns="45720" rtlCol="0" anchor="ctr">
            <a:normAutofit/>
          </a:bodyPr>
          <a:lstStyle/>
          <a:p>
            <a:pPr eaLnBrk="1" hangingPunct="1">
              <a:spcBef>
                <a:spcPts val="600"/>
              </a:spcBef>
              <a:spcAft>
                <a:spcPts val="600"/>
              </a:spcAft>
              <a:buFontTx/>
              <a:buNone/>
            </a:pPr>
            <a:r>
              <a:rPr lang="en-US" sz="1100" i="1" dirty="0">
                <a:solidFill>
                  <a:srgbClr val="333333"/>
                </a:solidFill>
                <a:latin typeface="Calibri" panose="020F0502020204030204" pitchFamily="34" charset="0"/>
              </a:rPr>
              <a:t>Source: DWD, Office of Economic Advisors, November 2018</a:t>
            </a:r>
          </a:p>
        </p:txBody>
      </p:sp>
      <p:sp>
        <p:nvSpPr>
          <p:cNvPr id="6" name="TextBox 1">
            <a:extLst>
              <a:ext uri="{FF2B5EF4-FFF2-40B4-BE49-F238E27FC236}">
                <a16:creationId xmlns:a16="http://schemas.microsoft.com/office/drawing/2014/main" id="{92A032D0-B42A-43B4-A71D-CB45B2CA035D}"/>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23</a:t>
            </a:r>
          </a:p>
        </p:txBody>
      </p:sp>
    </p:spTree>
    <p:extLst>
      <p:ext uri="{BB962C8B-B14F-4D97-AF65-F5344CB8AC3E}">
        <p14:creationId xmlns:p14="http://schemas.microsoft.com/office/powerpoint/2010/main" val="2526226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92D57CC-B942-4FCD-BAFC-DF52B9C2FFB8}"/>
              </a:ext>
            </a:extLst>
          </p:cNvPr>
          <p:cNvGraphicFramePr>
            <a:graphicFrameLocks noGrp="1"/>
          </p:cNvGraphicFramePr>
          <p:nvPr>
            <p:ph idx="1"/>
            <p:extLst>
              <p:ext uri="{D42A27DB-BD31-4B8C-83A1-F6EECF244321}">
                <p14:modId xmlns:p14="http://schemas.microsoft.com/office/powerpoint/2010/main" val="2946259230"/>
              </p:ext>
            </p:extLst>
          </p:nvPr>
        </p:nvGraphicFramePr>
        <p:xfrm>
          <a:off x="1287780" y="1295400"/>
          <a:ext cx="6568440" cy="4999236"/>
        </p:xfrm>
        <a:graphic>
          <a:graphicData uri="http://schemas.openxmlformats.org/drawingml/2006/table">
            <a:tbl>
              <a:tblPr firstRow="1" bandRow="1">
                <a:tableStyleId>{9D7B26C5-4107-4FEC-AEDC-1716B250A1EF}</a:tableStyleId>
              </a:tblPr>
              <a:tblGrid>
                <a:gridCol w="1684020">
                  <a:extLst>
                    <a:ext uri="{9D8B030D-6E8A-4147-A177-3AD203B41FA5}">
                      <a16:colId xmlns:a16="http://schemas.microsoft.com/office/drawing/2014/main" val="385237908"/>
                    </a:ext>
                  </a:extLst>
                </a:gridCol>
                <a:gridCol w="1600200">
                  <a:extLst>
                    <a:ext uri="{9D8B030D-6E8A-4147-A177-3AD203B41FA5}">
                      <a16:colId xmlns:a16="http://schemas.microsoft.com/office/drawing/2014/main" val="4172690462"/>
                    </a:ext>
                  </a:extLst>
                </a:gridCol>
                <a:gridCol w="1642110">
                  <a:extLst>
                    <a:ext uri="{9D8B030D-6E8A-4147-A177-3AD203B41FA5}">
                      <a16:colId xmlns:a16="http://schemas.microsoft.com/office/drawing/2014/main" val="3669561343"/>
                    </a:ext>
                  </a:extLst>
                </a:gridCol>
                <a:gridCol w="1642110">
                  <a:extLst>
                    <a:ext uri="{9D8B030D-6E8A-4147-A177-3AD203B41FA5}">
                      <a16:colId xmlns:a16="http://schemas.microsoft.com/office/drawing/2014/main" val="2700111024"/>
                    </a:ext>
                  </a:extLst>
                </a:gridCol>
              </a:tblGrid>
              <a:tr h="639563">
                <a:tc>
                  <a:txBody>
                    <a:bodyPr/>
                    <a:lstStyle/>
                    <a:p>
                      <a:pPr algn="ctr"/>
                      <a:r>
                        <a:rPr lang="en-US" sz="2000" dirty="0">
                          <a:latin typeface="Calibri" panose="020F0502020204030204" pitchFamily="34" charset="0"/>
                        </a:rPr>
                        <a:t>WDA</a:t>
                      </a:r>
                    </a:p>
                  </a:txBody>
                  <a:tcPr/>
                </a:tc>
                <a:tc>
                  <a:txBody>
                    <a:bodyPr/>
                    <a:lstStyle/>
                    <a:p>
                      <a:pPr algn="ctr"/>
                      <a:r>
                        <a:rPr lang="en-US" sz="2000" dirty="0">
                          <a:latin typeface="Calibri" panose="020F0502020204030204" pitchFamily="34" charset="0"/>
                        </a:rPr>
                        <a:t>Employment 2016</a:t>
                      </a:r>
                    </a:p>
                  </a:txBody>
                  <a:tcPr/>
                </a:tc>
                <a:tc>
                  <a:txBody>
                    <a:bodyPr/>
                    <a:lstStyle/>
                    <a:p>
                      <a:pPr algn="ctr"/>
                      <a:r>
                        <a:rPr lang="en-US" sz="2000" dirty="0">
                          <a:latin typeface="Calibri" panose="020F0502020204030204" pitchFamily="34" charset="0"/>
                        </a:rPr>
                        <a:t>Employment 2026</a:t>
                      </a:r>
                    </a:p>
                  </a:txBody>
                  <a:tcPr/>
                </a:tc>
                <a:tc>
                  <a:txBody>
                    <a:bodyPr/>
                    <a:lstStyle/>
                    <a:p>
                      <a:pPr algn="ctr"/>
                      <a:r>
                        <a:rPr lang="en-US" sz="2000" dirty="0">
                          <a:latin typeface="Calibri" panose="020F0502020204030204" pitchFamily="34" charset="0"/>
                        </a:rPr>
                        <a:t>% Change (2016-2026)</a:t>
                      </a:r>
                    </a:p>
                  </a:txBody>
                  <a:tcPr/>
                </a:tc>
                <a:extLst>
                  <a:ext uri="{0D108BD9-81ED-4DB2-BD59-A6C34878D82A}">
                    <a16:rowId xmlns:a16="http://schemas.microsoft.com/office/drawing/2014/main" val="1005586913"/>
                  </a:ext>
                </a:extLst>
              </a:tr>
              <a:tr h="1570495">
                <a:tc>
                  <a:txBody>
                    <a:bodyPr/>
                    <a:lstStyle/>
                    <a:p>
                      <a:pPr algn="ctr"/>
                      <a:r>
                        <a:rPr lang="en-US" sz="1600" b="1" dirty="0">
                          <a:latin typeface="Calibri" panose="020F0502020204030204" pitchFamily="34" charset="0"/>
                        </a:rPr>
                        <a:t>1 Southeast</a:t>
                      </a:r>
                    </a:p>
                    <a:p>
                      <a:pPr algn="ctr"/>
                      <a:r>
                        <a:rPr lang="en-US" sz="1600" i="1" dirty="0">
                          <a:latin typeface="Calibri" panose="020F0502020204030204" pitchFamily="34" charset="0"/>
                        </a:rPr>
                        <a:t>Manufacturing</a:t>
                      </a:r>
                    </a:p>
                    <a:p>
                      <a:pPr algn="ctr"/>
                      <a:endParaRPr lang="en-US" sz="1600" dirty="0">
                        <a:latin typeface="Calibri" panose="020F0502020204030204" pitchFamily="34" charset="0"/>
                      </a:endParaRPr>
                    </a:p>
                    <a:p>
                      <a:pPr algn="ctr"/>
                      <a:endParaRPr lang="en-US" sz="1600" dirty="0">
                        <a:latin typeface="Calibri" panose="020F0502020204030204" pitchFamily="34" charset="0"/>
                      </a:endParaRPr>
                    </a:p>
                    <a:p>
                      <a:pPr algn="ctr"/>
                      <a:r>
                        <a:rPr lang="en-US" sz="1600" i="1" dirty="0">
                          <a:latin typeface="Calibri" panose="020F0502020204030204" pitchFamily="34" charset="0"/>
                        </a:rPr>
                        <a:t>Professional and Business Services</a:t>
                      </a:r>
                      <a:endParaRPr lang="en-US" sz="1600" i="1" dirty="0">
                        <a:solidFill>
                          <a:schemeClr val="tx1"/>
                        </a:solidFill>
                        <a:latin typeface="Calibri" panose="020F0502020204030204" pitchFamily="34" charset="0"/>
                      </a:endParaRPr>
                    </a:p>
                  </a:txBody>
                  <a:tcPr/>
                </a:tc>
                <a:tc>
                  <a:txBody>
                    <a:bodyPr/>
                    <a:lstStyle/>
                    <a:p>
                      <a:pPr algn="ctr"/>
                      <a:endParaRPr lang="en-US" sz="1600" dirty="0">
                        <a:latin typeface="Calibri" panose="020F0502020204030204" pitchFamily="34" charset="0"/>
                      </a:endParaRPr>
                    </a:p>
                    <a:p>
                      <a:pPr algn="ctr"/>
                      <a:r>
                        <a:rPr lang="en-US" sz="1600" dirty="0">
                          <a:latin typeface="Calibri" panose="020F0502020204030204" pitchFamily="34" charset="0"/>
                        </a:rPr>
                        <a:t>34,345</a:t>
                      </a:r>
                    </a:p>
                    <a:p>
                      <a:pPr algn="ctr"/>
                      <a:endParaRPr lang="en-US" sz="1600" dirty="0">
                        <a:latin typeface="Calibri" panose="020F0502020204030204" pitchFamily="34" charset="0"/>
                      </a:endParaRPr>
                    </a:p>
                    <a:p>
                      <a:pPr algn="ctr"/>
                      <a:endParaRPr lang="en-US" sz="1600" dirty="0">
                        <a:latin typeface="Calibri" panose="020F0502020204030204" pitchFamily="34" charset="0"/>
                      </a:endParaRPr>
                    </a:p>
                    <a:p>
                      <a:pPr algn="ctr"/>
                      <a:r>
                        <a:rPr lang="en-US" sz="1600" dirty="0">
                          <a:latin typeface="Calibri" panose="020F0502020204030204" pitchFamily="34" charset="0"/>
                        </a:rPr>
                        <a:t>16,141</a:t>
                      </a:r>
                      <a:endParaRPr lang="en-US" sz="1600" dirty="0">
                        <a:solidFill>
                          <a:schemeClr val="tx1"/>
                        </a:solidFill>
                        <a:latin typeface="Calibri" panose="020F0502020204030204" pitchFamily="34" charset="0"/>
                      </a:endParaRPr>
                    </a:p>
                  </a:txBody>
                  <a:tcPr/>
                </a:tc>
                <a:tc>
                  <a:txBody>
                    <a:bodyPr/>
                    <a:lstStyle/>
                    <a:p>
                      <a:pPr algn="ctr"/>
                      <a:endParaRPr lang="en-US" sz="1600" dirty="0">
                        <a:latin typeface="Calibri" panose="020F0502020204030204" pitchFamily="34" charset="0"/>
                      </a:endParaRPr>
                    </a:p>
                    <a:p>
                      <a:pPr algn="ctr"/>
                      <a:r>
                        <a:rPr lang="en-US" sz="1600" dirty="0">
                          <a:latin typeface="Calibri" panose="020F0502020204030204" pitchFamily="34" charset="0"/>
                        </a:rPr>
                        <a:t>S1: 34,662</a:t>
                      </a:r>
                    </a:p>
                    <a:p>
                      <a:pPr algn="ctr"/>
                      <a:r>
                        <a:rPr lang="en-US" sz="1600" dirty="0">
                          <a:latin typeface="Calibri" panose="020F0502020204030204" pitchFamily="34" charset="0"/>
                        </a:rPr>
                        <a:t>S2: 46,687</a:t>
                      </a:r>
                    </a:p>
                    <a:p>
                      <a:pPr algn="ctr"/>
                      <a:endParaRPr lang="en-US" sz="1600" dirty="0">
                        <a:latin typeface="Calibri" panose="020F0502020204030204" pitchFamily="34" charset="0"/>
                      </a:endParaRPr>
                    </a:p>
                    <a:p>
                      <a:pPr algn="ctr"/>
                      <a:r>
                        <a:rPr lang="en-US" sz="1600" dirty="0">
                          <a:latin typeface="Calibri" panose="020F0502020204030204" pitchFamily="34" charset="0"/>
                        </a:rPr>
                        <a:t>S1: 17,696</a:t>
                      </a:r>
                    </a:p>
                    <a:p>
                      <a:pPr algn="ctr"/>
                      <a:r>
                        <a:rPr lang="en-US" sz="1600" dirty="0">
                          <a:latin typeface="Calibri" panose="020F0502020204030204" pitchFamily="34" charset="0"/>
                        </a:rPr>
                        <a:t>S2: 17,821</a:t>
                      </a:r>
                      <a:endParaRPr lang="en-US" sz="1600" b="0" dirty="0">
                        <a:solidFill>
                          <a:schemeClr val="tx1"/>
                        </a:solidFill>
                        <a:latin typeface="Calibri" panose="020F0502020204030204" pitchFamily="34" charset="0"/>
                      </a:endParaRPr>
                    </a:p>
                  </a:txBody>
                  <a:tcPr/>
                </a:tc>
                <a:tc>
                  <a:txBody>
                    <a:bodyPr/>
                    <a:lstStyle/>
                    <a:p>
                      <a:pPr algn="ctr"/>
                      <a:endParaRPr lang="en-US" sz="1600" dirty="0">
                        <a:latin typeface="Calibri" panose="020F0502020204030204" pitchFamily="34" charset="0"/>
                      </a:endParaRPr>
                    </a:p>
                    <a:p>
                      <a:pPr algn="ctr"/>
                      <a:r>
                        <a:rPr lang="en-US" sz="1600" dirty="0">
                          <a:latin typeface="Calibri" panose="020F0502020204030204" pitchFamily="34" charset="0"/>
                        </a:rPr>
                        <a:t>S1: 0.92%</a:t>
                      </a:r>
                    </a:p>
                    <a:p>
                      <a:pPr algn="ctr"/>
                      <a:r>
                        <a:rPr lang="en-US" sz="1600" b="1" dirty="0">
                          <a:highlight>
                            <a:srgbClr val="F7921E"/>
                          </a:highlight>
                          <a:latin typeface="Calibri" panose="020F0502020204030204" pitchFamily="34" charset="0"/>
                        </a:rPr>
                        <a:t>S2: 35.94%</a:t>
                      </a:r>
                    </a:p>
                    <a:p>
                      <a:pPr algn="ctr"/>
                      <a:endParaRPr lang="en-US" sz="1600" b="1" dirty="0">
                        <a:latin typeface="Calibri" panose="020F0502020204030204" pitchFamily="34" charset="0"/>
                      </a:endParaRPr>
                    </a:p>
                    <a:p>
                      <a:pPr algn="ctr"/>
                      <a:r>
                        <a:rPr lang="en-US" sz="1600" dirty="0">
                          <a:latin typeface="Calibri" panose="020F0502020204030204" pitchFamily="34" charset="0"/>
                        </a:rPr>
                        <a:t>S1: 9.63%</a:t>
                      </a:r>
                    </a:p>
                    <a:p>
                      <a:pPr algn="ctr"/>
                      <a:r>
                        <a:rPr lang="en-US" sz="1600" b="1" dirty="0">
                          <a:highlight>
                            <a:srgbClr val="F7921E"/>
                          </a:highlight>
                          <a:latin typeface="Calibri" panose="020F0502020204030204" pitchFamily="34" charset="0"/>
                        </a:rPr>
                        <a:t>S2: 10.41%</a:t>
                      </a:r>
                      <a:endParaRPr lang="en-US" sz="1600" b="1" i="1" dirty="0">
                        <a:solidFill>
                          <a:schemeClr val="tx1"/>
                        </a:solidFill>
                        <a:highlight>
                          <a:srgbClr val="F7921E"/>
                        </a:highlight>
                        <a:latin typeface="Calibri" panose="020F0502020204030204" pitchFamily="34" charset="0"/>
                      </a:endParaRPr>
                    </a:p>
                  </a:txBody>
                  <a:tcPr/>
                </a:tc>
                <a:extLst>
                  <a:ext uri="{0D108BD9-81ED-4DB2-BD59-A6C34878D82A}">
                    <a16:rowId xmlns:a16="http://schemas.microsoft.com/office/drawing/2014/main" val="2877991919"/>
                  </a:ext>
                </a:extLst>
              </a:tr>
              <a:tr h="826576">
                <a:tc>
                  <a:txBody>
                    <a:bodyPr/>
                    <a:lstStyle/>
                    <a:p>
                      <a:pPr algn="ctr"/>
                      <a:r>
                        <a:rPr lang="en-US" sz="1600" b="1" dirty="0">
                          <a:latin typeface="Calibri" panose="020F0502020204030204" pitchFamily="34" charset="0"/>
                        </a:rPr>
                        <a:t>2 Milwaukee</a:t>
                      </a:r>
                    </a:p>
                    <a:p>
                      <a:pPr algn="ctr"/>
                      <a:r>
                        <a:rPr lang="en-US" sz="1600" i="1" dirty="0">
                          <a:latin typeface="Calibri" panose="020F0502020204030204" pitchFamily="34" charset="0"/>
                        </a:rPr>
                        <a:t>Professional and Business Services</a:t>
                      </a:r>
                      <a:endParaRPr lang="en-US" sz="1600" i="1" dirty="0">
                        <a:solidFill>
                          <a:schemeClr val="tx1"/>
                        </a:solidFill>
                        <a:latin typeface="Calibri" panose="020F0502020204030204" pitchFamily="34" charset="0"/>
                      </a:endParaRPr>
                    </a:p>
                  </a:txBody>
                  <a:tcPr/>
                </a:tc>
                <a:tc>
                  <a:txBody>
                    <a:bodyPr/>
                    <a:lstStyle/>
                    <a:p>
                      <a:pPr algn="ctr"/>
                      <a:endParaRPr lang="en-US" sz="1600" dirty="0">
                        <a:latin typeface="Calibri" panose="020F0502020204030204" pitchFamily="34" charset="0"/>
                      </a:endParaRPr>
                    </a:p>
                    <a:p>
                      <a:pPr algn="ctr"/>
                      <a:r>
                        <a:rPr lang="en-US" sz="1600" dirty="0">
                          <a:latin typeface="Calibri" panose="020F0502020204030204" pitchFamily="34" charset="0"/>
                        </a:rPr>
                        <a:t>78,002</a:t>
                      </a:r>
                      <a:endParaRPr lang="en-US" sz="1600" dirty="0">
                        <a:solidFill>
                          <a:schemeClr val="tx1"/>
                        </a:solidFill>
                        <a:latin typeface="Calibri" panose="020F0502020204030204" pitchFamily="34" charset="0"/>
                      </a:endParaRPr>
                    </a:p>
                  </a:txBody>
                  <a:tcPr/>
                </a:tc>
                <a:tc>
                  <a:txBody>
                    <a:bodyPr/>
                    <a:lstStyle/>
                    <a:p>
                      <a:pPr algn="ctr"/>
                      <a:endParaRPr lang="en-US" sz="1600" dirty="0">
                        <a:latin typeface="Calibri" panose="020F0502020204030204" pitchFamily="34" charset="0"/>
                      </a:endParaRPr>
                    </a:p>
                    <a:p>
                      <a:pPr algn="ctr"/>
                      <a:r>
                        <a:rPr lang="en-US" sz="1600" dirty="0">
                          <a:latin typeface="Calibri" panose="020F0502020204030204" pitchFamily="34" charset="0"/>
                        </a:rPr>
                        <a:t>S1: 84,109</a:t>
                      </a:r>
                    </a:p>
                    <a:p>
                      <a:pPr algn="ctr"/>
                      <a:r>
                        <a:rPr lang="en-US" sz="1600" dirty="0">
                          <a:latin typeface="Calibri" panose="020F0502020204030204" pitchFamily="34" charset="0"/>
                        </a:rPr>
                        <a:t>S2: 84,609</a:t>
                      </a:r>
                      <a:endParaRPr lang="en-US" sz="1600" b="0" dirty="0">
                        <a:solidFill>
                          <a:schemeClr val="tx1"/>
                        </a:solidFill>
                        <a:latin typeface="Calibri" panose="020F0502020204030204" pitchFamily="34" charset="0"/>
                      </a:endParaRPr>
                    </a:p>
                  </a:txBody>
                  <a:tcPr/>
                </a:tc>
                <a:tc>
                  <a:txBody>
                    <a:bodyPr/>
                    <a:lstStyle/>
                    <a:p>
                      <a:pPr algn="ctr"/>
                      <a:endParaRPr lang="en-US" sz="1600" dirty="0">
                        <a:latin typeface="Calibri" panose="020F0502020204030204" pitchFamily="34" charset="0"/>
                      </a:endParaRPr>
                    </a:p>
                    <a:p>
                      <a:pPr algn="ctr"/>
                      <a:r>
                        <a:rPr lang="en-US" sz="1600" dirty="0">
                          <a:latin typeface="Calibri" panose="020F0502020204030204" pitchFamily="34" charset="0"/>
                        </a:rPr>
                        <a:t>S1: 7.83%</a:t>
                      </a:r>
                    </a:p>
                    <a:p>
                      <a:pPr algn="ctr"/>
                      <a:r>
                        <a:rPr lang="en-US" sz="1600" b="1" dirty="0">
                          <a:highlight>
                            <a:srgbClr val="F7921E"/>
                          </a:highlight>
                          <a:latin typeface="Calibri" panose="020F0502020204030204" pitchFamily="34" charset="0"/>
                        </a:rPr>
                        <a:t>S2: 8.47%</a:t>
                      </a:r>
                      <a:endParaRPr lang="en-US" sz="1600" b="1" i="1" dirty="0">
                        <a:solidFill>
                          <a:schemeClr val="tx1"/>
                        </a:solidFill>
                        <a:highlight>
                          <a:srgbClr val="F7921E"/>
                        </a:highlight>
                        <a:latin typeface="Calibri" panose="020F0502020204030204" pitchFamily="34" charset="0"/>
                      </a:endParaRPr>
                    </a:p>
                  </a:txBody>
                  <a:tcPr/>
                </a:tc>
                <a:extLst>
                  <a:ext uri="{0D108BD9-81ED-4DB2-BD59-A6C34878D82A}">
                    <a16:rowId xmlns:a16="http://schemas.microsoft.com/office/drawing/2014/main" val="2761702131"/>
                  </a:ext>
                </a:extLst>
              </a:tr>
              <a:tr h="826576">
                <a:tc>
                  <a:txBody>
                    <a:bodyPr/>
                    <a:lstStyle/>
                    <a:p>
                      <a:pPr algn="ctr"/>
                      <a:r>
                        <a:rPr lang="en-US" sz="1600" b="1" dirty="0">
                          <a:latin typeface="Calibri" panose="020F0502020204030204" pitchFamily="34" charset="0"/>
                        </a:rPr>
                        <a:t>5 Bay Area</a:t>
                      </a:r>
                    </a:p>
                    <a:p>
                      <a:pPr algn="ctr"/>
                      <a:r>
                        <a:rPr lang="en-US" sz="1600" i="1" dirty="0">
                          <a:latin typeface="Calibri" panose="020F0502020204030204" pitchFamily="34" charset="0"/>
                        </a:rPr>
                        <a:t>Professional and Business Services</a:t>
                      </a:r>
                      <a:endParaRPr lang="en-US" sz="1600" i="1" dirty="0">
                        <a:solidFill>
                          <a:schemeClr val="tx1"/>
                        </a:solidFill>
                        <a:latin typeface="Calibri" panose="020F0502020204030204" pitchFamily="34" charset="0"/>
                      </a:endParaRPr>
                    </a:p>
                  </a:txBody>
                  <a:tcPr/>
                </a:tc>
                <a:tc>
                  <a:txBody>
                    <a:bodyPr/>
                    <a:lstStyle/>
                    <a:p>
                      <a:pPr algn="ctr"/>
                      <a:endParaRPr lang="en-US" sz="1600" dirty="0">
                        <a:latin typeface="Calibri" panose="020F0502020204030204" pitchFamily="34" charset="0"/>
                      </a:endParaRPr>
                    </a:p>
                    <a:p>
                      <a:pPr algn="ctr"/>
                      <a:r>
                        <a:rPr lang="en-US" sz="1600" dirty="0">
                          <a:latin typeface="Calibri" panose="020F0502020204030204" pitchFamily="34" charset="0"/>
                        </a:rPr>
                        <a:t>40,364</a:t>
                      </a:r>
                      <a:endParaRPr lang="en-US" sz="1600" dirty="0">
                        <a:solidFill>
                          <a:schemeClr val="tx1"/>
                        </a:solidFill>
                        <a:latin typeface="Calibri" panose="020F0502020204030204" pitchFamily="34" charset="0"/>
                      </a:endParaRPr>
                    </a:p>
                  </a:txBody>
                  <a:tcPr/>
                </a:tc>
                <a:tc>
                  <a:txBody>
                    <a:bodyPr/>
                    <a:lstStyle/>
                    <a:p>
                      <a:pPr algn="ctr"/>
                      <a:endParaRPr lang="en-US" sz="1600" dirty="0">
                        <a:latin typeface="Calibri" panose="020F0502020204030204" pitchFamily="34" charset="0"/>
                      </a:endParaRPr>
                    </a:p>
                    <a:p>
                      <a:pPr algn="ctr"/>
                      <a:r>
                        <a:rPr lang="en-US" sz="1600" dirty="0">
                          <a:latin typeface="Calibri" panose="020F0502020204030204" pitchFamily="34" charset="0"/>
                        </a:rPr>
                        <a:t>S1: 45,433</a:t>
                      </a:r>
                    </a:p>
                    <a:p>
                      <a:pPr algn="ctr"/>
                      <a:r>
                        <a:rPr lang="en-US" sz="1600" dirty="0">
                          <a:latin typeface="Calibri" panose="020F0502020204030204" pitchFamily="34" charset="0"/>
                        </a:rPr>
                        <a:t>S2: 45,622</a:t>
                      </a:r>
                      <a:endParaRPr lang="en-US" sz="1600" b="0" dirty="0">
                        <a:solidFill>
                          <a:schemeClr val="tx1"/>
                        </a:solidFill>
                        <a:latin typeface="Calibri" panose="020F0502020204030204" pitchFamily="34" charset="0"/>
                      </a:endParaRPr>
                    </a:p>
                  </a:txBody>
                  <a:tcPr/>
                </a:tc>
                <a:tc>
                  <a:txBody>
                    <a:bodyPr/>
                    <a:lstStyle/>
                    <a:p>
                      <a:pPr algn="ctr"/>
                      <a:endParaRPr lang="en-US" sz="1600" dirty="0">
                        <a:latin typeface="Calibri" panose="020F0502020204030204" pitchFamily="34" charset="0"/>
                      </a:endParaRPr>
                    </a:p>
                    <a:p>
                      <a:pPr algn="ctr"/>
                      <a:r>
                        <a:rPr lang="en-US" sz="1600" dirty="0">
                          <a:latin typeface="Calibri" panose="020F0502020204030204" pitchFamily="34" charset="0"/>
                        </a:rPr>
                        <a:t>S1: 12.53%</a:t>
                      </a:r>
                    </a:p>
                    <a:p>
                      <a:pPr algn="ctr"/>
                      <a:r>
                        <a:rPr lang="en-US" sz="1600" b="1" dirty="0">
                          <a:highlight>
                            <a:srgbClr val="F7921E"/>
                          </a:highlight>
                          <a:latin typeface="Calibri" panose="020F0502020204030204" pitchFamily="34" charset="0"/>
                        </a:rPr>
                        <a:t>S2: </a:t>
                      </a:r>
                      <a:r>
                        <a:rPr lang="en-US" sz="1600" b="1" u="none" dirty="0">
                          <a:highlight>
                            <a:srgbClr val="F7921E"/>
                          </a:highlight>
                          <a:latin typeface="Calibri" panose="020F0502020204030204" pitchFamily="34" charset="0"/>
                        </a:rPr>
                        <a:t>13.03%</a:t>
                      </a:r>
                      <a:endParaRPr lang="en-US" sz="1600" b="1" i="1" u="none" dirty="0">
                        <a:solidFill>
                          <a:schemeClr val="tx1"/>
                        </a:solidFill>
                        <a:highlight>
                          <a:srgbClr val="F7921E"/>
                        </a:highlight>
                        <a:latin typeface="Calibri" panose="020F0502020204030204" pitchFamily="34" charset="0"/>
                      </a:endParaRPr>
                    </a:p>
                  </a:txBody>
                  <a:tcPr/>
                </a:tc>
                <a:extLst>
                  <a:ext uri="{0D108BD9-81ED-4DB2-BD59-A6C34878D82A}">
                    <a16:rowId xmlns:a16="http://schemas.microsoft.com/office/drawing/2014/main" val="2410606559"/>
                  </a:ext>
                </a:extLst>
              </a:tr>
              <a:tr h="1074549">
                <a:tc>
                  <a:txBody>
                    <a:bodyPr/>
                    <a:lstStyle/>
                    <a:p>
                      <a:pPr algn="ctr"/>
                      <a:r>
                        <a:rPr lang="en-US" sz="1600" b="1" dirty="0">
                          <a:latin typeface="Calibri" panose="020F0502020204030204" pitchFamily="34" charset="0"/>
                        </a:rPr>
                        <a:t>8 West Central </a:t>
                      </a:r>
                    </a:p>
                    <a:p>
                      <a:pPr algn="ctr"/>
                      <a:r>
                        <a:rPr lang="en-US" sz="1600" i="1" dirty="0">
                          <a:latin typeface="Calibri" panose="020F0502020204030204" pitchFamily="34" charset="0"/>
                        </a:rPr>
                        <a:t>Professional and Business Services</a:t>
                      </a:r>
                      <a:endParaRPr lang="en-US" sz="1600" i="1" dirty="0">
                        <a:solidFill>
                          <a:schemeClr val="tx1"/>
                        </a:solidFill>
                        <a:latin typeface="Calibri" panose="020F0502020204030204" pitchFamily="34" charset="0"/>
                      </a:endParaRPr>
                    </a:p>
                  </a:txBody>
                  <a:tcPr/>
                </a:tc>
                <a:tc>
                  <a:txBody>
                    <a:bodyPr/>
                    <a:lstStyle/>
                    <a:p>
                      <a:pPr algn="ctr"/>
                      <a:endParaRPr lang="en-US" sz="1600" dirty="0">
                        <a:latin typeface="Calibri" panose="020F0502020204030204" pitchFamily="34" charset="0"/>
                      </a:endParaRPr>
                    </a:p>
                    <a:p>
                      <a:pPr algn="ctr"/>
                      <a:r>
                        <a:rPr lang="en-US" sz="1600" dirty="0">
                          <a:latin typeface="Calibri" panose="020F0502020204030204" pitchFamily="34" charset="0"/>
                        </a:rPr>
                        <a:t>16,712</a:t>
                      </a:r>
                      <a:endParaRPr lang="en-US" sz="1600" dirty="0">
                        <a:solidFill>
                          <a:schemeClr val="tx1"/>
                        </a:solidFill>
                        <a:latin typeface="Calibri" panose="020F0502020204030204" pitchFamily="34" charset="0"/>
                      </a:endParaRPr>
                    </a:p>
                  </a:txBody>
                  <a:tcPr/>
                </a:tc>
                <a:tc>
                  <a:txBody>
                    <a:bodyPr/>
                    <a:lstStyle/>
                    <a:p>
                      <a:pPr algn="ctr"/>
                      <a:endParaRPr lang="en-US" sz="1600" dirty="0">
                        <a:latin typeface="Calibri" panose="020F0502020204030204" pitchFamily="34" charset="0"/>
                      </a:endParaRPr>
                    </a:p>
                    <a:p>
                      <a:pPr algn="ctr"/>
                      <a:r>
                        <a:rPr lang="en-US" sz="1600" dirty="0">
                          <a:latin typeface="Calibri" panose="020F0502020204030204" pitchFamily="34" charset="0"/>
                        </a:rPr>
                        <a:t>S1: 18,971</a:t>
                      </a:r>
                    </a:p>
                    <a:p>
                      <a:pPr algn="ctr"/>
                      <a:r>
                        <a:rPr lang="en-US" sz="1600" dirty="0">
                          <a:latin typeface="Calibri" panose="020F0502020204030204" pitchFamily="34" charset="0"/>
                        </a:rPr>
                        <a:t>S2: 19,121</a:t>
                      </a:r>
                      <a:endParaRPr lang="en-US" sz="1600" b="0" dirty="0">
                        <a:solidFill>
                          <a:schemeClr val="tx1"/>
                        </a:solidFill>
                        <a:latin typeface="Calibri" panose="020F0502020204030204" pitchFamily="34" charset="0"/>
                      </a:endParaRPr>
                    </a:p>
                  </a:txBody>
                  <a:tcPr/>
                </a:tc>
                <a:tc>
                  <a:txBody>
                    <a:bodyPr/>
                    <a:lstStyle/>
                    <a:p>
                      <a:pPr algn="ctr"/>
                      <a:endParaRPr lang="en-US" sz="1600" dirty="0">
                        <a:latin typeface="Calibri" panose="020F0502020204030204" pitchFamily="34" charset="0"/>
                      </a:endParaRPr>
                    </a:p>
                    <a:p>
                      <a:pPr algn="ctr"/>
                      <a:r>
                        <a:rPr lang="en-US" sz="1600" dirty="0">
                          <a:latin typeface="Calibri" panose="020F0502020204030204" pitchFamily="34" charset="0"/>
                        </a:rPr>
                        <a:t>S1: 13.52%</a:t>
                      </a:r>
                    </a:p>
                    <a:p>
                      <a:pPr algn="ctr"/>
                      <a:r>
                        <a:rPr lang="en-US" sz="1600" b="1" dirty="0">
                          <a:highlight>
                            <a:srgbClr val="F7921E"/>
                          </a:highlight>
                          <a:latin typeface="Calibri" panose="020F0502020204030204" pitchFamily="34" charset="0"/>
                        </a:rPr>
                        <a:t>S2: 14.41%</a:t>
                      </a:r>
                      <a:endParaRPr lang="en-US" sz="1600" b="1" i="1" dirty="0">
                        <a:solidFill>
                          <a:schemeClr val="tx1"/>
                        </a:solidFill>
                        <a:highlight>
                          <a:srgbClr val="F7921E"/>
                        </a:highlight>
                        <a:latin typeface="Calibri" panose="020F0502020204030204" pitchFamily="34" charset="0"/>
                      </a:endParaRPr>
                    </a:p>
                  </a:txBody>
                  <a:tcPr/>
                </a:tc>
                <a:extLst>
                  <a:ext uri="{0D108BD9-81ED-4DB2-BD59-A6C34878D82A}">
                    <a16:rowId xmlns:a16="http://schemas.microsoft.com/office/drawing/2014/main" val="1580616159"/>
                  </a:ext>
                </a:extLst>
              </a:tr>
            </a:tbl>
          </a:graphicData>
        </a:graphic>
      </p:graphicFrame>
      <p:sp>
        <p:nvSpPr>
          <p:cNvPr id="5" name="Title 1">
            <a:extLst>
              <a:ext uri="{FF2B5EF4-FFF2-40B4-BE49-F238E27FC236}">
                <a16:creationId xmlns:a16="http://schemas.microsoft.com/office/drawing/2014/main" id="{9241D4A2-D787-48E6-8421-4716558C3259}"/>
              </a:ext>
            </a:extLst>
          </p:cNvPr>
          <p:cNvSpPr>
            <a:spLocks noGrp="1"/>
          </p:cNvSpPr>
          <p:nvPr>
            <p:ph type="title"/>
          </p:nvPr>
        </p:nvSpPr>
        <p:spPr>
          <a:xfrm>
            <a:off x="152400" y="152400"/>
            <a:ext cx="7239000" cy="755124"/>
          </a:xfrm>
        </p:spPr>
        <p:txBody>
          <a:bodyPr anchor="t" anchorCtr="0">
            <a:noAutofit/>
          </a:bodyPr>
          <a:lstStyle/>
          <a:p>
            <a:r>
              <a:rPr lang="en-US" sz="3000" dirty="0"/>
              <a:t>WDA Direct Impact Industry Sector Forecast</a:t>
            </a:r>
            <a:br>
              <a:rPr lang="en-US" sz="3000" dirty="0"/>
            </a:br>
            <a:r>
              <a:rPr lang="en-US" sz="3000" i="1" dirty="0"/>
              <a:t>Scenario #1 and #2 Results</a:t>
            </a:r>
            <a:r>
              <a:rPr lang="en-US" sz="3000" dirty="0"/>
              <a:t> </a:t>
            </a:r>
          </a:p>
        </p:txBody>
      </p:sp>
      <p:sp>
        <p:nvSpPr>
          <p:cNvPr id="6" name="TextBox 5">
            <a:extLst>
              <a:ext uri="{FF2B5EF4-FFF2-40B4-BE49-F238E27FC236}">
                <a16:creationId xmlns:a16="http://schemas.microsoft.com/office/drawing/2014/main" id="{7CC9A2C9-9D0E-4C6B-B572-9377D38EA523}"/>
              </a:ext>
            </a:extLst>
          </p:cNvPr>
          <p:cNvSpPr txBox="1"/>
          <p:nvPr/>
        </p:nvSpPr>
        <p:spPr>
          <a:xfrm>
            <a:off x="419100" y="6346914"/>
            <a:ext cx="3352800" cy="304800"/>
          </a:xfrm>
          <a:prstGeom prst="rect">
            <a:avLst/>
          </a:prstGeom>
        </p:spPr>
        <p:txBody>
          <a:bodyPr vert="horz" wrap="none" lIns="91440" tIns="45720" rIns="91440" bIns="45720" rtlCol="0" anchor="ctr">
            <a:normAutofit/>
          </a:bodyPr>
          <a:lstStyle/>
          <a:p>
            <a:pPr eaLnBrk="1" hangingPunct="1">
              <a:spcBef>
                <a:spcPts val="600"/>
              </a:spcBef>
              <a:spcAft>
                <a:spcPts val="600"/>
              </a:spcAft>
              <a:buFontTx/>
              <a:buNone/>
            </a:pPr>
            <a:r>
              <a:rPr lang="en-US" sz="1100" i="1" dirty="0">
                <a:solidFill>
                  <a:srgbClr val="333333"/>
                </a:solidFill>
                <a:latin typeface="Calibri" panose="020F0502020204030204" pitchFamily="34" charset="0"/>
              </a:rPr>
              <a:t>Source: DWD, Office of Economic Advisors, November 2018</a:t>
            </a:r>
          </a:p>
        </p:txBody>
      </p:sp>
      <p:sp>
        <p:nvSpPr>
          <p:cNvPr id="7" name="TextBox 1">
            <a:extLst>
              <a:ext uri="{FF2B5EF4-FFF2-40B4-BE49-F238E27FC236}">
                <a16:creationId xmlns:a16="http://schemas.microsoft.com/office/drawing/2014/main" id="{CFB94EEC-0C0A-46B8-A8CB-54A635ECEAB4}"/>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24</a:t>
            </a:r>
          </a:p>
        </p:txBody>
      </p:sp>
    </p:spTree>
    <p:extLst>
      <p:ext uri="{BB962C8B-B14F-4D97-AF65-F5344CB8AC3E}">
        <p14:creationId xmlns:p14="http://schemas.microsoft.com/office/powerpoint/2010/main" val="1385035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C33817BA-C955-4F38-82F2-2207DF7AF11B}"/>
              </a:ext>
            </a:extLst>
          </p:cNvPr>
          <p:cNvGraphicFramePr>
            <a:graphicFrameLocks noGrp="1"/>
          </p:cNvGraphicFramePr>
          <p:nvPr>
            <p:ph idx="1"/>
            <p:extLst>
              <p:ext uri="{D42A27DB-BD31-4B8C-83A1-F6EECF244321}">
                <p14:modId xmlns:p14="http://schemas.microsoft.com/office/powerpoint/2010/main" val="1619549460"/>
              </p:ext>
            </p:extLst>
          </p:nvPr>
        </p:nvGraphicFramePr>
        <p:xfrm>
          <a:off x="1143000" y="1493332"/>
          <a:ext cx="6858000" cy="4858256"/>
        </p:xfrm>
        <a:graphic>
          <a:graphicData uri="http://schemas.openxmlformats.org/drawingml/2006/table">
            <a:tbl>
              <a:tblPr firstRow="1" bandRow="1">
                <a:tableStyleId>{9D7B26C5-4107-4FEC-AEDC-1716B250A1EF}</a:tableStyleId>
              </a:tblPr>
              <a:tblGrid>
                <a:gridCol w="1371600">
                  <a:extLst>
                    <a:ext uri="{9D8B030D-6E8A-4147-A177-3AD203B41FA5}">
                      <a16:colId xmlns:a16="http://schemas.microsoft.com/office/drawing/2014/main" val="4032996082"/>
                    </a:ext>
                  </a:extLst>
                </a:gridCol>
                <a:gridCol w="1371600">
                  <a:extLst>
                    <a:ext uri="{9D8B030D-6E8A-4147-A177-3AD203B41FA5}">
                      <a16:colId xmlns:a16="http://schemas.microsoft.com/office/drawing/2014/main" val="2719962141"/>
                    </a:ext>
                  </a:extLst>
                </a:gridCol>
                <a:gridCol w="1371600">
                  <a:extLst>
                    <a:ext uri="{9D8B030D-6E8A-4147-A177-3AD203B41FA5}">
                      <a16:colId xmlns:a16="http://schemas.microsoft.com/office/drawing/2014/main" val="2125717909"/>
                    </a:ext>
                  </a:extLst>
                </a:gridCol>
                <a:gridCol w="1371600">
                  <a:extLst>
                    <a:ext uri="{9D8B030D-6E8A-4147-A177-3AD203B41FA5}">
                      <a16:colId xmlns:a16="http://schemas.microsoft.com/office/drawing/2014/main" val="2625260263"/>
                    </a:ext>
                  </a:extLst>
                </a:gridCol>
                <a:gridCol w="1371600">
                  <a:extLst>
                    <a:ext uri="{9D8B030D-6E8A-4147-A177-3AD203B41FA5}">
                      <a16:colId xmlns:a16="http://schemas.microsoft.com/office/drawing/2014/main" val="488144891"/>
                    </a:ext>
                  </a:extLst>
                </a:gridCol>
              </a:tblGrid>
              <a:tr h="1170176">
                <a:tc>
                  <a:txBody>
                    <a:bodyPr/>
                    <a:lstStyle/>
                    <a:p>
                      <a:pPr algn="ctr"/>
                      <a:r>
                        <a:rPr lang="en-US" sz="1600" dirty="0">
                          <a:latin typeface="Calibri" panose="020F0502020204030204" pitchFamily="34" charset="0"/>
                        </a:rPr>
                        <a:t>Workforce Development </a:t>
                      </a:r>
                    </a:p>
                    <a:p>
                      <a:pPr algn="ctr"/>
                      <a:r>
                        <a:rPr lang="en-US" sz="1600" dirty="0">
                          <a:latin typeface="Calibri" panose="020F0502020204030204" pitchFamily="34" charset="0"/>
                        </a:rPr>
                        <a:t>Area</a:t>
                      </a:r>
                    </a:p>
                  </a:txBody>
                  <a:tcPr anchor="ctr"/>
                </a:tc>
                <a:tc>
                  <a:txBody>
                    <a:bodyPr/>
                    <a:lstStyle/>
                    <a:p>
                      <a:pPr algn="ctr"/>
                      <a:r>
                        <a:rPr lang="en-US" sz="1600" dirty="0">
                          <a:latin typeface="Calibri" panose="020F0502020204030204" pitchFamily="34" charset="0"/>
                        </a:rPr>
                        <a:t>Employment 2016</a:t>
                      </a:r>
                    </a:p>
                  </a:txBody>
                  <a:tcPr anchor="ctr"/>
                </a:tc>
                <a:tc>
                  <a:txBody>
                    <a:bodyPr/>
                    <a:lstStyle/>
                    <a:p>
                      <a:pPr algn="ctr"/>
                      <a:r>
                        <a:rPr lang="en-US" sz="1600" dirty="0">
                          <a:latin typeface="Calibri" panose="020F0502020204030204" pitchFamily="34" charset="0"/>
                        </a:rPr>
                        <a:t>Projected Employment 2026</a:t>
                      </a:r>
                    </a:p>
                  </a:txBody>
                  <a:tcPr anchor="ctr"/>
                </a:tc>
                <a:tc>
                  <a:txBody>
                    <a:bodyPr/>
                    <a:lstStyle/>
                    <a:p>
                      <a:pPr algn="ctr"/>
                      <a:r>
                        <a:rPr lang="en-US" sz="1600" dirty="0">
                          <a:latin typeface="Calibri" panose="020F0502020204030204" pitchFamily="34" charset="0"/>
                        </a:rPr>
                        <a:t>Numeric Change (2016-2026)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rPr>
                        <a:t>Percent Change (2016-2026)</a:t>
                      </a:r>
                    </a:p>
                  </a:txBody>
                  <a:tcPr anchor="ctr"/>
                </a:tc>
                <a:extLst>
                  <a:ext uri="{0D108BD9-81ED-4DB2-BD59-A6C34878D82A}">
                    <a16:rowId xmlns:a16="http://schemas.microsoft.com/office/drawing/2014/main" val="432859924"/>
                  </a:ext>
                </a:extLst>
              </a:tr>
              <a:tr h="331096">
                <a:tc>
                  <a:txBody>
                    <a:bodyPr/>
                    <a:lstStyle/>
                    <a:p>
                      <a:pPr algn="ctr"/>
                      <a:r>
                        <a:rPr lang="en-US" sz="1600" dirty="0">
                          <a:highlight>
                            <a:srgbClr val="F7921E"/>
                          </a:highlight>
                          <a:latin typeface="Calibri" panose="020F0502020204030204" pitchFamily="34" charset="0"/>
                        </a:rPr>
                        <a:t>1</a:t>
                      </a:r>
                      <a:endParaRPr lang="en-US" sz="1600" b="1" dirty="0">
                        <a:solidFill>
                          <a:schemeClr val="tx1"/>
                        </a:solidFill>
                        <a:highlight>
                          <a:srgbClr val="F7921E"/>
                        </a:highlight>
                        <a:latin typeface="Calibri" panose="020F0502020204030204" pitchFamily="34" charset="0"/>
                      </a:endParaRPr>
                    </a:p>
                  </a:txBody>
                  <a:tcPr/>
                </a:tc>
                <a:tc>
                  <a:txBody>
                    <a:bodyPr/>
                    <a:lstStyle/>
                    <a:p>
                      <a:pPr algn="ctr"/>
                      <a:r>
                        <a:rPr lang="en-US" sz="1600" dirty="0">
                          <a:latin typeface="Calibri" panose="020F0502020204030204" pitchFamily="34" charset="0"/>
                        </a:rPr>
                        <a:t>197,023</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222,515</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25,492</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12.9</a:t>
                      </a:r>
                      <a:endParaRPr lang="en-US" sz="1600" b="1" dirty="0">
                        <a:solidFill>
                          <a:schemeClr val="tx1"/>
                        </a:solidFill>
                        <a:latin typeface="Calibri" panose="020F0502020204030204" pitchFamily="34" charset="0"/>
                      </a:endParaRPr>
                    </a:p>
                  </a:txBody>
                  <a:tcPr/>
                </a:tc>
                <a:extLst>
                  <a:ext uri="{0D108BD9-81ED-4DB2-BD59-A6C34878D82A}">
                    <a16:rowId xmlns:a16="http://schemas.microsoft.com/office/drawing/2014/main" val="2173241744"/>
                  </a:ext>
                </a:extLst>
              </a:tr>
              <a:tr h="331096">
                <a:tc>
                  <a:txBody>
                    <a:bodyPr/>
                    <a:lstStyle/>
                    <a:p>
                      <a:pPr algn="ctr"/>
                      <a:r>
                        <a:rPr lang="en-US" sz="1600" dirty="0">
                          <a:highlight>
                            <a:srgbClr val="F7921E"/>
                          </a:highlight>
                          <a:latin typeface="Calibri" panose="020F0502020204030204" pitchFamily="34" charset="0"/>
                        </a:rPr>
                        <a:t>2</a:t>
                      </a:r>
                      <a:endParaRPr lang="en-US" sz="1600" b="1" dirty="0">
                        <a:solidFill>
                          <a:schemeClr val="tx1"/>
                        </a:solidFill>
                        <a:highlight>
                          <a:srgbClr val="F7921E"/>
                        </a:highlight>
                        <a:latin typeface="Calibri" panose="020F0502020204030204" pitchFamily="34" charset="0"/>
                      </a:endParaRPr>
                    </a:p>
                  </a:txBody>
                  <a:tcPr/>
                </a:tc>
                <a:tc>
                  <a:txBody>
                    <a:bodyPr/>
                    <a:lstStyle/>
                    <a:p>
                      <a:pPr algn="ctr"/>
                      <a:r>
                        <a:rPr lang="en-US" sz="1600" dirty="0">
                          <a:latin typeface="Calibri" panose="020F0502020204030204" pitchFamily="34" charset="0"/>
                        </a:rPr>
                        <a:t>522,243</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540,960</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18,717</a:t>
                      </a:r>
                      <a:endParaRPr lang="en-US" sz="1600" dirty="0">
                        <a:solidFill>
                          <a:schemeClr val="tx1"/>
                        </a:solidFill>
                        <a:latin typeface="Calibri" panose="020F0502020204030204" pitchFamily="34" charset="0"/>
                      </a:endParaRPr>
                    </a:p>
                  </a:txBody>
                  <a:tcPr/>
                </a:tc>
                <a:tc>
                  <a:txBody>
                    <a:bodyPr/>
                    <a:lstStyle/>
                    <a:p>
                      <a:pPr algn="ctr"/>
                      <a:r>
                        <a:rPr lang="en-US" sz="1600" dirty="0">
                          <a:highlight>
                            <a:srgbClr val="55C7C8"/>
                          </a:highlight>
                          <a:latin typeface="Calibri" panose="020F0502020204030204" pitchFamily="34" charset="0"/>
                        </a:rPr>
                        <a:t> 3.60   </a:t>
                      </a:r>
                      <a:endParaRPr lang="en-US" sz="1600" b="0" dirty="0">
                        <a:solidFill>
                          <a:schemeClr val="tx1"/>
                        </a:solidFill>
                        <a:highlight>
                          <a:srgbClr val="55C7C8"/>
                        </a:highlight>
                        <a:latin typeface="Calibri" panose="020F0502020204030204" pitchFamily="34" charset="0"/>
                      </a:endParaRPr>
                    </a:p>
                  </a:txBody>
                  <a:tcPr/>
                </a:tc>
                <a:extLst>
                  <a:ext uri="{0D108BD9-81ED-4DB2-BD59-A6C34878D82A}">
                    <a16:rowId xmlns:a16="http://schemas.microsoft.com/office/drawing/2014/main" val="1016905454"/>
                  </a:ext>
                </a:extLst>
              </a:tr>
              <a:tr h="331096">
                <a:tc>
                  <a:txBody>
                    <a:bodyPr/>
                    <a:lstStyle/>
                    <a:p>
                      <a:pPr algn="ctr"/>
                      <a:r>
                        <a:rPr lang="en-US" sz="1600" dirty="0">
                          <a:latin typeface="Calibri" panose="020F0502020204030204" pitchFamily="34" charset="0"/>
                        </a:rPr>
                        <a:t>3</a:t>
                      </a:r>
                      <a:endParaRPr lang="en-US" sz="1600" b="1"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363,595</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395,297</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31,702</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8.70</a:t>
                      </a:r>
                      <a:endParaRPr lang="en-US" sz="1600" b="1" dirty="0">
                        <a:solidFill>
                          <a:schemeClr val="tx1"/>
                        </a:solidFill>
                        <a:latin typeface="Calibri" panose="020F0502020204030204" pitchFamily="34" charset="0"/>
                      </a:endParaRPr>
                    </a:p>
                  </a:txBody>
                  <a:tcPr/>
                </a:tc>
                <a:extLst>
                  <a:ext uri="{0D108BD9-81ED-4DB2-BD59-A6C34878D82A}">
                    <a16:rowId xmlns:a16="http://schemas.microsoft.com/office/drawing/2014/main" val="89014908"/>
                  </a:ext>
                </a:extLst>
              </a:tr>
              <a:tr h="331096">
                <a:tc>
                  <a:txBody>
                    <a:bodyPr/>
                    <a:lstStyle/>
                    <a:p>
                      <a:pPr algn="ctr"/>
                      <a:r>
                        <a:rPr lang="en-US" sz="1600" dirty="0">
                          <a:latin typeface="Calibri" panose="020F0502020204030204" pitchFamily="34" charset="0"/>
                        </a:rPr>
                        <a:t>4</a:t>
                      </a:r>
                      <a:endParaRPr lang="en-US" sz="1600" b="1"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211,969</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222,829</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10,860</a:t>
                      </a:r>
                      <a:endParaRPr lang="en-US" sz="1600" dirty="0">
                        <a:solidFill>
                          <a:schemeClr val="tx1"/>
                        </a:solidFill>
                        <a:latin typeface="Calibri" panose="020F0502020204030204" pitchFamily="34" charset="0"/>
                      </a:endParaRPr>
                    </a:p>
                  </a:txBody>
                  <a:tcPr/>
                </a:tc>
                <a:tc>
                  <a:txBody>
                    <a:bodyPr/>
                    <a:lstStyle/>
                    <a:p>
                      <a:pPr algn="ctr"/>
                      <a:r>
                        <a:rPr lang="en-US" sz="1600" dirty="0">
                          <a:highlight>
                            <a:srgbClr val="55C7C8"/>
                          </a:highlight>
                          <a:latin typeface="Calibri" panose="020F0502020204030204" pitchFamily="34" charset="0"/>
                        </a:rPr>
                        <a:t> 5.10</a:t>
                      </a:r>
                      <a:endParaRPr lang="en-US" sz="1600" dirty="0">
                        <a:solidFill>
                          <a:schemeClr val="tx1"/>
                        </a:solidFill>
                        <a:highlight>
                          <a:srgbClr val="55C7C8"/>
                        </a:highlight>
                        <a:latin typeface="Calibri" panose="020F0502020204030204" pitchFamily="34" charset="0"/>
                      </a:endParaRPr>
                    </a:p>
                  </a:txBody>
                  <a:tcPr/>
                </a:tc>
                <a:extLst>
                  <a:ext uri="{0D108BD9-81ED-4DB2-BD59-A6C34878D82A}">
                    <a16:rowId xmlns:a16="http://schemas.microsoft.com/office/drawing/2014/main" val="1641639752"/>
                  </a:ext>
                </a:extLst>
              </a:tr>
              <a:tr h="331096">
                <a:tc>
                  <a:txBody>
                    <a:bodyPr/>
                    <a:lstStyle/>
                    <a:p>
                      <a:pPr algn="ctr"/>
                      <a:r>
                        <a:rPr lang="en-US" sz="1600" dirty="0">
                          <a:highlight>
                            <a:srgbClr val="F7921E"/>
                          </a:highlight>
                          <a:latin typeface="Calibri" panose="020F0502020204030204" pitchFamily="34" charset="0"/>
                        </a:rPr>
                        <a:t>5</a:t>
                      </a:r>
                      <a:endParaRPr lang="en-US" sz="1600" b="1" dirty="0">
                        <a:solidFill>
                          <a:schemeClr val="tx1"/>
                        </a:solidFill>
                        <a:highlight>
                          <a:srgbClr val="F7921E"/>
                        </a:highlight>
                        <a:latin typeface="Calibri" panose="020F0502020204030204" pitchFamily="34" charset="0"/>
                      </a:endParaRPr>
                    </a:p>
                  </a:txBody>
                  <a:tcPr/>
                </a:tc>
                <a:tc>
                  <a:txBody>
                    <a:bodyPr/>
                    <a:lstStyle/>
                    <a:p>
                      <a:pPr algn="ctr"/>
                      <a:r>
                        <a:rPr lang="en-US" sz="1600" dirty="0">
                          <a:latin typeface="Calibri" panose="020F0502020204030204" pitchFamily="34" charset="0"/>
                        </a:rPr>
                        <a:t>453,608</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486,252</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32,252</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7.20</a:t>
                      </a:r>
                      <a:endParaRPr lang="en-US" sz="1600" b="1" dirty="0">
                        <a:solidFill>
                          <a:schemeClr val="tx1"/>
                        </a:solidFill>
                        <a:latin typeface="Calibri" panose="020F0502020204030204" pitchFamily="34" charset="0"/>
                      </a:endParaRPr>
                    </a:p>
                  </a:txBody>
                  <a:tcPr/>
                </a:tc>
                <a:extLst>
                  <a:ext uri="{0D108BD9-81ED-4DB2-BD59-A6C34878D82A}">
                    <a16:rowId xmlns:a16="http://schemas.microsoft.com/office/drawing/2014/main" val="4288091746"/>
                  </a:ext>
                </a:extLst>
              </a:tr>
              <a:tr h="331096">
                <a:tc>
                  <a:txBody>
                    <a:bodyPr/>
                    <a:lstStyle/>
                    <a:p>
                      <a:pPr algn="ctr"/>
                      <a:r>
                        <a:rPr lang="en-US" sz="1600" dirty="0">
                          <a:latin typeface="Calibri" panose="020F0502020204030204" pitchFamily="34" charset="0"/>
                        </a:rPr>
                        <a:t>6</a:t>
                      </a:r>
                      <a:endParaRPr lang="en-US" sz="1600" b="1"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220,046</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236,141</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16,096</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7.30</a:t>
                      </a:r>
                      <a:endParaRPr lang="en-US" sz="1600" b="1" dirty="0">
                        <a:solidFill>
                          <a:schemeClr val="tx1"/>
                        </a:solidFill>
                        <a:latin typeface="Calibri" panose="020F0502020204030204" pitchFamily="34" charset="0"/>
                      </a:endParaRPr>
                    </a:p>
                  </a:txBody>
                  <a:tcPr/>
                </a:tc>
                <a:extLst>
                  <a:ext uri="{0D108BD9-81ED-4DB2-BD59-A6C34878D82A}">
                    <a16:rowId xmlns:a16="http://schemas.microsoft.com/office/drawing/2014/main" val="2794811399"/>
                  </a:ext>
                </a:extLst>
              </a:tr>
              <a:tr h="331096">
                <a:tc>
                  <a:txBody>
                    <a:bodyPr/>
                    <a:lstStyle/>
                    <a:p>
                      <a:pPr algn="ctr"/>
                      <a:r>
                        <a:rPr lang="en-US" sz="1600" dirty="0">
                          <a:latin typeface="Calibri" panose="020F0502020204030204" pitchFamily="34" charset="0"/>
                        </a:rPr>
                        <a:t>7</a:t>
                      </a:r>
                      <a:endParaRPr lang="en-US" sz="1600" b="1"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77,227</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80,268</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3,041</a:t>
                      </a:r>
                      <a:endParaRPr lang="en-US" sz="1600" dirty="0">
                        <a:solidFill>
                          <a:schemeClr val="tx1"/>
                        </a:solidFill>
                        <a:latin typeface="Calibri" panose="020F0502020204030204" pitchFamily="34" charset="0"/>
                      </a:endParaRPr>
                    </a:p>
                  </a:txBody>
                  <a:tcPr/>
                </a:tc>
                <a:tc>
                  <a:txBody>
                    <a:bodyPr/>
                    <a:lstStyle/>
                    <a:p>
                      <a:pPr algn="ctr"/>
                      <a:r>
                        <a:rPr lang="en-US" sz="1600" dirty="0">
                          <a:highlight>
                            <a:srgbClr val="55C7C8"/>
                          </a:highlight>
                          <a:latin typeface="Calibri" panose="020F0502020204030204" pitchFamily="34" charset="0"/>
                        </a:rPr>
                        <a:t> 3.90</a:t>
                      </a:r>
                      <a:endParaRPr lang="en-US" sz="1600" b="0" dirty="0">
                        <a:solidFill>
                          <a:schemeClr val="tx1"/>
                        </a:solidFill>
                        <a:highlight>
                          <a:srgbClr val="55C7C8"/>
                        </a:highlight>
                        <a:latin typeface="Calibri" panose="020F0502020204030204" pitchFamily="34" charset="0"/>
                      </a:endParaRPr>
                    </a:p>
                  </a:txBody>
                  <a:tcPr/>
                </a:tc>
                <a:extLst>
                  <a:ext uri="{0D108BD9-81ED-4DB2-BD59-A6C34878D82A}">
                    <a16:rowId xmlns:a16="http://schemas.microsoft.com/office/drawing/2014/main" val="2172016360"/>
                  </a:ext>
                </a:extLst>
              </a:tr>
              <a:tr h="331096">
                <a:tc>
                  <a:txBody>
                    <a:bodyPr/>
                    <a:lstStyle/>
                    <a:p>
                      <a:pPr algn="ctr"/>
                      <a:r>
                        <a:rPr lang="en-US" sz="1600" dirty="0">
                          <a:highlight>
                            <a:srgbClr val="F7921E"/>
                          </a:highlight>
                          <a:latin typeface="Calibri" panose="020F0502020204030204" pitchFamily="34" charset="0"/>
                        </a:rPr>
                        <a:t>8</a:t>
                      </a:r>
                      <a:endParaRPr lang="en-US" sz="1600" b="1" dirty="0">
                        <a:solidFill>
                          <a:schemeClr val="tx1"/>
                        </a:solidFill>
                        <a:highlight>
                          <a:srgbClr val="F7921E"/>
                        </a:highlight>
                        <a:latin typeface="Calibri" panose="020F0502020204030204" pitchFamily="34" charset="0"/>
                      </a:endParaRPr>
                    </a:p>
                  </a:txBody>
                  <a:tcPr/>
                </a:tc>
                <a:tc>
                  <a:txBody>
                    <a:bodyPr/>
                    <a:lstStyle/>
                    <a:p>
                      <a:pPr algn="ctr"/>
                      <a:r>
                        <a:rPr lang="en-US" sz="1600" dirty="0">
                          <a:latin typeface="Calibri" panose="020F0502020204030204" pitchFamily="34" charset="0"/>
                        </a:rPr>
                        <a:t>212,692</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229,547</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16,855</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7.90</a:t>
                      </a:r>
                      <a:endParaRPr lang="en-US" sz="1600" b="1" dirty="0">
                        <a:solidFill>
                          <a:schemeClr val="tx1"/>
                        </a:solidFill>
                        <a:latin typeface="Calibri" panose="020F0502020204030204" pitchFamily="34" charset="0"/>
                      </a:endParaRPr>
                    </a:p>
                  </a:txBody>
                  <a:tcPr/>
                </a:tc>
                <a:extLst>
                  <a:ext uri="{0D108BD9-81ED-4DB2-BD59-A6C34878D82A}">
                    <a16:rowId xmlns:a16="http://schemas.microsoft.com/office/drawing/2014/main" val="246014502"/>
                  </a:ext>
                </a:extLst>
              </a:tr>
              <a:tr h="331096">
                <a:tc>
                  <a:txBody>
                    <a:bodyPr/>
                    <a:lstStyle/>
                    <a:p>
                      <a:pPr algn="ctr"/>
                      <a:r>
                        <a:rPr lang="en-US" sz="1600" dirty="0">
                          <a:latin typeface="Calibri" panose="020F0502020204030204" pitchFamily="34" charset="0"/>
                        </a:rPr>
                        <a:t>9</a:t>
                      </a:r>
                      <a:endParaRPr lang="en-US" sz="1600" b="1"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161,791</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173,540</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11,749</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7.30</a:t>
                      </a:r>
                      <a:endParaRPr lang="en-US" sz="1600" b="1" dirty="0">
                        <a:solidFill>
                          <a:schemeClr val="tx1"/>
                        </a:solidFill>
                        <a:latin typeface="Calibri" panose="020F0502020204030204" pitchFamily="34" charset="0"/>
                      </a:endParaRPr>
                    </a:p>
                  </a:txBody>
                  <a:tcPr/>
                </a:tc>
                <a:extLst>
                  <a:ext uri="{0D108BD9-81ED-4DB2-BD59-A6C34878D82A}">
                    <a16:rowId xmlns:a16="http://schemas.microsoft.com/office/drawing/2014/main" val="3470021890"/>
                  </a:ext>
                </a:extLst>
              </a:tr>
              <a:tr h="331096">
                <a:tc>
                  <a:txBody>
                    <a:bodyPr/>
                    <a:lstStyle/>
                    <a:p>
                      <a:pPr algn="ctr"/>
                      <a:r>
                        <a:rPr lang="en-US" sz="1600" dirty="0">
                          <a:latin typeface="Calibri" panose="020F0502020204030204" pitchFamily="34" charset="0"/>
                        </a:rPr>
                        <a:t>10</a:t>
                      </a:r>
                      <a:endParaRPr lang="en-US" sz="1600" b="1"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511,165</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555,951</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44,786</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8.80</a:t>
                      </a:r>
                      <a:endParaRPr lang="en-US" sz="1600" b="1" dirty="0">
                        <a:solidFill>
                          <a:schemeClr val="tx1"/>
                        </a:solidFill>
                        <a:latin typeface="Calibri" panose="020F0502020204030204" pitchFamily="34" charset="0"/>
                      </a:endParaRPr>
                    </a:p>
                  </a:txBody>
                  <a:tcPr/>
                </a:tc>
                <a:extLst>
                  <a:ext uri="{0D108BD9-81ED-4DB2-BD59-A6C34878D82A}">
                    <a16:rowId xmlns:a16="http://schemas.microsoft.com/office/drawing/2014/main" val="2106808588"/>
                  </a:ext>
                </a:extLst>
              </a:tr>
              <a:tr h="331096">
                <a:tc>
                  <a:txBody>
                    <a:bodyPr/>
                    <a:lstStyle/>
                    <a:p>
                      <a:pPr algn="ctr"/>
                      <a:r>
                        <a:rPr lang="en-US" sz="1600" dirty="0">
                          <a:latin typeface="Calibri" panose="020F0502020204030204" pitchFamily="34" charset="0"/>
                        </a:rPr>
                        <a:t>11</a:t>
                      </a:r>
                      <a:endParaRPr lang="en-US" sz="1600" b="1"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135,566</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141,827</a:t>
                      </a:r>
                      <a:endParaRPr lang="en-US" sz="1600" dirty="0">
                        <a:solidFill>
                          <a:schemeClr val="tx1"/>
                        </a:solidFill>
                        <a:latin typeface="Calibri" panose="020F0502020204030204" pitchFamily="34" charset="0"/>
                      </a:endParaRPr>
                    </a:p>
                  </a:txBody>
                  <a:tcPr/>
                </a:tc>
                <a:tc>
                  <a:txBody>
                    <a:bodyPr/>
                    <a:lstStyle/>
                    <a:p>
                      <a:pPr algn="ctr"/>
                      <a:r>
                        <a:rPr lang="en-US" sz="1600" dirty="0">
                          <a:latin typeface="Calibri" panose="020F0502020204030204" pitchFamily="34" charset="0"/>
                        </a:rPr>
                        <a:t>6,261</a:t>
                      </a:r>
                      <a:endParaRPr lang="en-US" sz="1600" dirty="0">
                        <a:solidFill>
                          <a:schemeClr val="tx1"/>
                        </a:solidFill>
                        <a:latin typeface="Calibri" panose="020F0502020204030204" pitchFamily="34" charset="0"/>
                      </a:endParaRPr>
                    </a:p>
                  </a:txBody>
                  <a:tcPr/>
                </a:tc>
                <a:tc>
                  <a:txBody>
                    <a:bodyPr/>
                    <a:lstStyle/>
                    <a:p>
                      <a:pPr algn="ctr"/>
                      <a:r>
                        <a:rPr lang="en-US" sz="1600" dirty="0">
                          <a:highlight>
                            <a:srgbClr val="55C7C8"/>
                          </a:highlight>
                          <a:latin typeface="Calibri" panose="020F0502020204030204" pitchFamily="34" charset="0"/>
                        </a:rPr>
                        <a:t> 4.60</a:t>
                      </a:r>
                      <a:endParaRPr lang="en-US" sz="1600" b="0" dirty="0">
                        <a:solidFill>
                          <a:schemeClr val="tx1"/>
                        </a:solidFill>
                        <a:highlight>
                          <a:srgbClr val="55C7C8"/>
                        </a:highlight>
                        <a:latin typeface="Calibri" panose="020F0502020204030204" pitchFamily="34" charset="0"/>
                      </a:endParaRPr>
                    </a:p>
                  </a:txBody>
                  <a:tcPr/>
                </a:tc>
                <a:extLst>
                  <a:ext uri="{0D108BD9-81ED-4DB2-BD59-A6C34878D82A}">
                    <a16:rowId xmlns:a16="http://schemas.microsoft.com/office/drawing/2014/main" val="2375551074"/>
                  </a:ext>
                </a:extLst>
              </a:tr>
            </a:tbl>
          </a:graphicData>
        </a:graphic>
      </p:graphicFrame>
      <p:sp>
        <p:nvSpPr>
          <p:cNvPr id="4" name="Title 1">
            <a:extLst>
              <a:ext uri="{FF2B5EF4-FFF2-40B4-BE49-F238E27FC236}">
                <a16:creationId xmlns:a16="http://schemas.microsoft.com/office/drawing/2014/main" id="{49BC90D8-C9A8-4E47-ACE6-FA07F6C9C36D}"/>
              </a:ext>
            </a:extLst>
          </p:cNvPr>
          <p:cNvSpPr>
            <a:spLocks noGrp="1"/>
          </p:cNvSpPr>
          <p:nvPr>
            <p:ph type="title"/>
          </p:nvPr>
        </p:nvSpPr>
        <p:spPr>
          <a:xfrm>
            <a:off x="152400" y="155448"/>
            <a:ext cx="7239000" cy="755124"/>
          </a:xfrm>
        </p:spPr>
        <p:txBody>
          <a:bodyPr anchor="t" anchorCtr="0">
            <a:noAutofit/>
          </a:bodyPr>
          <a:lstStyle/>
          <a:p>
            <a:r>
              <a:rPr lang="en-US" sz="3000" dirty="0"/>
              <a:t>WDA Long-term Industry Employment Projections, </a:t>
            </a:r>
            <a:r>
              <a:rPr lang="en-US" sz="3000" i="1" dirty="0"/>
              <a:t>2016-2026 - Total Employment</a:t>
            </a:r>
          </a:p>
        </p:txBody>
      </p:sp>
      <p:sp>
        <p:nvSpPr>
          <p:cNvPr id="5" name="TextBox 4">
            <a:extLst>
              <a:ext uri="{FF2B5EF4-FFF2-40B4-BE49-F238E27FC236}">
                <a16:creationId xmlns:a16="http://schemas.microsoft.com/office/drawing/2014/main" id="{CFF49EFC-2A89-4723-8632-C795614E96F4}"/>
              </a:ext>
            </a:extLst>
          </p:cNvPr>
          <p:cNvSpPr txBox="1"/>
          <p:nvPr/>
        </p:nvSpPr>
        <p:spPr>
          <a:xfrm>
            <a:off x="419100" y="6410325"/>
            <a:ext cx="3352800" cy="304800"/>
          </a:xfrm>
          <a:prstGeom prst="rect">
            <a:avLst/>
          </a:prstGeom>
        </p:spPr>
        <p:txBody>
          <a:bodyPr vert="horz" wrap="none" lIns="91440" tIns="45720" rIns="91440" bIns="45720" rtlCol="0" anchor="ctr">
            <a:normAutofit/>
          </a:bodyPr>
          <a:lstStyle/>
          <a:p>
            <a:pPr eaLnBrk="1" hangingPunct="1">
              <a:spcBef>
                <a:spcPts val="600"/>
              </a:spcBef>
              <a:spcAft>
                <a:spcPts val="600"/>
              </a:spcAft>
              <a:buFontTx/>
              <a:buNone/>
            </a:pPr>
            <a:r>
              <a:rPr lang="en-US" sz="1100" i="1" dirty="0">
                <a:solidFill>
                  <a:srgbClr val="333333"/>
                </a:solidFill>
                <a:latin typeface="Calibri" panose="020F0502020204030204" pitchFamily="34" charset="0"/>
              </a:rPr>
              <a:t>Source: DWD, Office of Economic Advisors, November 2018</a:t>
            </a:r>
          </a:p>
        </p:txBody>
      </p:sp>
      <p:sp>
        <p:nvSpPr>
          <p:cNvPr id="6" name="TextBox 1">
            <a:extLst>
              <a:ext uri="{FF2B5EF4-FFF2-40B4-BE49-F238E27FC236}">
                <a16:creationId xmlns:a16="http://schemas.microsoft.com/office/drawing/2014/main" id="{3497CC9D-8B3C-4446-9C53-632631799E2F}"/>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25</a:t>
            </a:r>
          </a:p>
        </p:txBody>
      </p:sp>
    </p:spTree>
    <p:extLst>
      <p:ext uri="{BB962C8B-B14F-4D97-AF65-F5344CB8AC3E}">
        <p14:creationId xmlns:p14="http://schemas.microsoft.com/office/powerpoint/2010/main" val="1491707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9BC90D8-C9A8-4E47-ACE6-FA07F6C9C36D}"/>
              </a:ext>
            </a:extLst>
          </p:cNvPr>
          <p:cNvSpPr>
            <a:spLocks noGrp="1"/>
          </p:cNvSpPr>
          <p:nvPr>
            <p:ph type="title"/>
          </p:nvPr>
        </p:nvSpPr>
        <p:spPr>
          <a:xfrm>
            <a:off x="152400" y="155448"/>
            <a:ext cx="7239000" cy="755124"/>
          </a:xfrm>
        </p:spPr>
        <p:txBody>
          <a:bodyPr anchor="t" anchorCtr="0">
            <a:noAutofit/>
          </a:bodyPr>
          <a:lstStyle/>
          <a:p>
            <a:r>
              <a:rPr lang="en-US" sz="3000" dirty="0"/>
              <a:t>WDA Long-term Occupational Employment Projections, </a:t>
            </a:r>
            <a:r>
              <a:rPr lang="en-US" sz="3000" i="1" dirty="0"/>
              <a:t>2016-2026 - WDA1 Results</a:t>
            </a:r>
          </a:p>
        </p:txBody>
      </p:sp>
      <p:sp>
        <p:nvSpPr>
          <p:cNvPr id="5" name="TextBox 4">
            <a:extLst>
              <a:ext uri="{FF2B5EF4-FFF2-40B4-BE49-F238E27FC236}">
                <a16:creationId xmlns:a16="http://schemas.microsoft.com/office/drawing/2014/main" id="{CFF49EFC-2A89-4723-8632-C795614E96F4}"/>
              </a:ext>
            </a:extLst>
          </p:cNvPr>
          <p:cNvSpPr txBox="1"/>
          <p:nvPr/>
        </p:nvSpPr>
        <p:spPr>
          <a:xfrm>
            <a:off x="419100" y="6532245"/>
            <a:ext cx="3352800" cy="304800"/>
          </a:xfrm>
          <a:prstGeom prst="rect">
            <a:avLst/>
          </a:prstGeom>
        </p:spPr>
        <p:txBody>
          <a:bodyPr vert="horz" wrap="none" lIns="91440" tIns="45720" rIns="91440" bIns="45720" rtlCol="0" anchor="ctr">
            <a:normAutofit/>
          </a:bodyPr>
          <a:lstStyle/>
          <a:p>
            <a:pPr eaLnBrk="1" hangingPunct="1">
              <a:spcBef>
                <a:spcPts val="600"/>
              </a:spcBef>
              <a:spcAft>
                <a:spcPts val="600"/>
              </a:spcAft>
              <a:buFontTx/>
              <a:buNone/>
            </a:pPr>
            <a:r>
              <a:rPr lang="en-US" sz="1100" i="1" dirty="0">
                <a:solidFill>
                  <a:srgbClr val="333333"/>
                </a:solidFill>
                <a:latin typeface="Calibri" panose="020F0502020204030204" pitchFamily="34" charset="0"/>
              </a:rPr>
              <a:t>Source: DWD, Office of Economic Advisors, November 2018</a:t>
            </a:r>
          </a:p>
        </p:txBody>
      </p:sp>
      <p:sp>
        <p:nvSpPr>
          <p:cNvPr id="6" name="TextBox 1">
            <a:extLst>
              <a:ext uri="{FF2B5EF4-FFF2-40B4-BE49-F238E27FC236}">
                <a16:creationId xmlns:a16="http://schemas.microsoft.com/office/drawing/2014/main" id="{3497CC9D-8B3C-4446-9C53-632631799E2F}"/>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26</a:t>
            </a:r>
          </a:p>
        </p:txBody>
      </p:sp>
      <p:pic>
        <p:nvPicPr>
          <p:cNvPr id="7" name="Content Placeholder 6">
            <a:extLst>
              <a:ext uri="{FF2B5EF4-FFF2-40B4-BE49-F238E27FC236}">
                <a16:creationId xmlns:a16="http://schemas.microsoft.com/office/drawing/2014/main" id="{BCA5484C-96D7-462B-BF1B-F334D81E14BC}"/>
              </a:ext>
            </a:extLst>
          </p:cNvPr>
          <p:cNvPicPr>
            <a:picLocks noGrp="1" noChangeAspect="1"/>
          </p:cNvPicPr>
          <p:nvPr>
            <p:ph idx="1"/>
          </p:nvPr>
        </p:nvPicPr>
        <p:blipFill>
          <a:blip r:embed="rId3"/>
          <a:stretch>
            <a:fillRect/>
          </a:stretch>
        </p:blipFill>
        <p:spPr>
          <a:xfrm>
            <a:off x="2247901" y="1311949"/>
            <a:ext cx="4648199" cy="5220295"/>
          </a:xfrm>
          <a:prstGeom prst="rect">
            <a:avLst/>
          </a:prstGeom>
        </p:spPr>
      </p:pic>
    </p:spTree>
    <p:extLst>
      <p:ext uri="{BB962C8B-B14F-4D97-AF65-F5344CB8AC3E}">
        <p14:creationId xmlns:p14="http://schemas.microsoft.com/office/powerpoint/2010/main" val="2432234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9BC90D8-C9A8-4E47-ACE6-FA07F6C9C36D}"/>
              </a:ext>
            </a:extLst>
          </p:cNvPr>
          <p:cNvSpPr>
            <a:spLocks noGrp="1"/>
          </p:cNvSpPr>
          <p:nvPr>
            <p:ph type="title"/>
          </p:nvPr>
        </p:nvSpPr>
        <p:spPr>
          <a:xfrm>
            <a:off x="152400" y="155448"/>
            <a:ext cx="7239000" cy="755124"/>
          </a:xfrm>
        </p:spPr>
        <p:txBody>
          <a:bodyPr anchor="t" anchorCtr="0">
            <a:noAutofit/>
          </a:bodyPr>
          <a:lstStyle/>
          <a:p>
            <a:r>
              <a:rPr lang="en-US" sz="3000" dirty="0"/>
              <a:t>WDA Long-term Occupational Employment Projections, </a:t>
            </a:r>
            <a:r>
              <a:rPr lang="en-US" sz="3000" i="1" dirty="0"/>
              <a:t>2016-2026 - WDA2 Results</a:t>
            </a:r>
          </a:p>
        </p:txBody>
      </p:sp>
      <p:sp>
        <p:nvSpPr>
          <p:cNvPr id="5" name="TextBox 4">
            <a:extLst>
              <a:ext uri="{FF2B5EF4-FFF2-40B4-BE49-F238E27FC236}">
                <a16:creationId xmlns:a16="http://schemas.microsoft.com/office/drawing/2014/main" id="{CFF49EFC-2A89-4723-8632-C795614E96F4}"/>
              </a:ext>
            </a:extLst>
          </p:cNvPr>
          <p:cNvSpPr txBox="1"/>
          <p:nvPr/>
        </p:nvSpPr>
        <p:spPr>
          <a:xfrm>
            <a:off x="419100" y="6532245"/>
            <a:ext cx="3352800" cy="304800"/>
          </a:xfrm>
          <a:prstGeom prst="rect">
            <a:avLst/>
          </a:prstGeom>
        </p:spPr>
        <p:txBody>
          <a:bodyPr vert="horz" wrap="none" lIns="91440" tIns="45720" rIns="91440" bIns="45720" rtlCol="0" anchor="ctr">
            <a:normAutofit/>
          </a:bodyPr>
          <a:lstStyle/>
          <a:p>
            <a:pPr eaLnBrk="1" hangingPunct="1">
              <a:spcBef>
                <a:spcPts val="600"/>
              </a:spcBef>
              <a:spcAft>
                <a:spcPts val="600"/>
              </a:spcAft>
              <a:buFontTx/>
              <a:buNone/>
            </a:pPr>
            <a:r>
              <a:rPr lang="en-US" sz="1100" i="1" dirty="0">
                <a:solidFill>
                  <a:srgbClr val="333333"/>
                </a:solidFill>
                <a:latin typeface="Calibri" panose="020F0502020204030204" pitchFamily="34" charset="0"/>
              </a:rPr>
              <a:t>Source: DWD, Office of Economic Advisors, November 2018</a:t>
            </a:r>
          </a:p>
        </p:txBody>
      </p:sp>
      <p:sp>
        <p:nvSpPr>
          <p:cNvPr id="6" name="TextBox 1">
            <a:extLst>
              <a:ext uri="{FF2B5EF4-FFF2-40B4-BE49-F238E27FC236}">
                <a16:creationId xmlns:a16="http://schemas.microsoft.com/office/drawing/2014/main" id="{3497CC9D-8B3C-4446-9C53-632631799E2F}"/>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27</a:t>
            </a:r>
          </a:p>
        </p:txBody>
      </p:sp>
      <p:pic>
        <p:nvPicPr>
          <p:cNvPr id="7" name="Content Placeholder 6">
            <a:extLst>
              <a:ext uri="{FF2B5EF4-FFF2-40B4-BE49-F238E27FC236}">
                <a16:creationId xmlns:a16="http://schemas.microsoft.com/office/drawing/2014/main" id="{9C08012F-D152-4C04-8154-6ECBC31E2C63}"/>
              </a:ext>
            </a:extLst>
          </p:cNvPr>
          <p:cNvPicPr>
            <a:picLocks noGrp="1" noChangeAspect="1"/>
          </p:cNvPicPr>
          <p:nvPr>
            <p:ph idx="1"/>
          </p:nvPr>
        </p:nvPicPr>
        <p:blipFill>
          <a:blip r:embed="rId3"/>
          <a:stretch>
            <a:fillRect/>
          </a:stretch>
        </p:blipFill>
        <p:spPr>
          <a:xfrm>
            <a:off x="2133600" y="1311950"/>
            <a:ext cx="4876800" cy="5224700"/>
          </a:xfrm>
          <a:prstGeom prst="rect">
            <a:avLst/>
          </a:prstGeom>
        </p:spPr>
      </p:pic>
    </p:spTree>
    <p:extLst>
      <p:ext uri="{BB962C8B-B14F-4D97-AF65-F5344CB8AC3E}">
        <p14:creationId xmlns:p14="http://schemas.microsoft.com/office/powerpoint/2010/main" val="3758315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9BC90D8-C9A8-4E47-ACE6-FA07F6C9C36D}"/>
              </a:ext>
            </a:extLst>
          </p:cNvPr>
          <p:cNvSpPr>
            <a:spLocks noGrp="1"/>
          </p:cNvSpPr>
          <p:nvPr>
            <p:ph type="title"/>
          </p:nvPr>
        </p:nvSpPr>
        <p:spPr>
          <a:xfrm>
            <a:off x="152400" y="155448"/>
            <a:ext cx="7696200" cy="755124"/>
          </a:xfrm>
        </p:spPr>
        <p:txBody>
          <a:bodyPr anchor="t" anchorCtr="0">
            <a:noAutofit/>
          </a:bodyPr>
          <a:lstStyle/>
          <a:p>
            <a:r>
              <a:rPr lang="en-US" sz="3000" dirty="0"/>
              <a:t>WDA Long-term Occupational Employment Projections, </a:t>
            </a:r>
            <a:r>
              <a:rPr lang="en-US" sz="3000" i="1" dirty="0"/>
              <a:t>2016-2026 - WDA5 Results</a:t>
            </a:r>
          </a:p>
        </p:txBody>
      </p:sp>
      <p:sp>
        <p:nvSpPr>
          <p:cNvPr id="5" name="TextBox 4">
            <a:extLst>
              <a:ext uri="{FF2B5EF4-FFF2-40B4-BE49-F238E27FC236}">
                <a16:creationId xmlns:a16="http://schemas.microsoft.com/office/drawing/2014/main" id="{CFF49EFC-2A89-4723-8632-C795614E96F4}"/>
              </a:ext>
            </a:extLst>
          </p:cNvPr>
          <p:cNvSpPr txBox="1"/>
          <p:nvPr/>
        </p:nvSpPr>
        <p:spPr>
          <a:xfrm>
            <a:off x="419100" y="6532245"/>
            <a:ext cx="3352800" cy="304800"/>
          </a:xfrm>
          <a:prstGeom prst="rect">
            <a:avLst/>
          </a:prstGeom>
        </p:spPr>
        <p:txBody>
          <a:bodyPr vert="horz" wrap="none" lIns="91440" tIns="45720" rIns="91440" bIns="45720" rtlCol="0" anchor="ctr">
            <a:normAutofit/>
          </a:bodyPr>
          <a:lstStyle/>
          <a:p>
            <a:pPr eaLnBrk="1" hangingPunct="1">
              <a:spcBef>
                <a:spcPts val="600"/>
              </a:spcBef>
              <a:spcAft>
                <a:spcPts val="600"/>
              </a:spcAft>
              <a:buFontTx/>
              <a:buNone/>
            </a:pPr>
            <a:r>
              <a:rPr lang="en-US" sz="1100" i="1" dirty="0">
                <a:solidFill>
                  <a:srgbClr val="333333"/>
                </a:solidFill>
                <a:latin typeface="Calibri" panose="020F0502020204030204" pitchFamily="34" charset="0"/>
              </a:rPr>
              <a:t>Source: DWD, Office of Economic Advisors, November 2018</a:t>
            </a:r>
          </a:p>
        </p:txBody>
      </p:sp>
      <p:sp>
        <p:nvSpPr>
          <p:cNvPr id="6" name="TextBox 1">
            <a:extLst>
              <a:ext uri="{FF2B5EF4-FFF2-40B4-BE49-F238E27FC236}">
                <a16:creationId xmlns:a16="http://schemas.microsoft.com/office/drawing/2014/main" id="{3497CC9D-8B3C-4446-9C53-632631799E2F}"/>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28</a:t>
            </a:r>
          </a:p>
        </p:txBody>
      </p:sp>
      <p:pic>
        <p:nvPicPr>
          <p:cNvPr id="8" name="Content Placeholder 7">
            <a:extLst>
              <a:ext uri="{FF2B5EF4-FFF2-40B4-BE49-F238E27FC236}">
                <a16:creationId xmlns:a16="http://schemas.microsoft.com/office/drawing/2014/main" id="{64292380-ABCA-491E-8BDC-768E84C0D63D}"/>
              </a:ext>
            </a:extLst>
          </p:cNvPr>
          <p:cNvPicPr>
            <a:picLocks noGrp="1" noChangeAspect="1"/>
          </p:cNvPicPr>
          <p:nvPr>
            <p:ph idx="1"/>
          </p:nvPr>
        </p:nvPicPr>
        <p:blipFill>
          <a:blip r:embed="rId3"/>
          <a:stretch>
            <a:fillRect/>
          </a:stretch>
        </p:blipFill>
        <p:spPr>
          <a:xfrm>
            <a:off x="2019300" y="1311950"/>
            <a:ext cx="5105400" cy="5224700"/>
          </a:xfrm>
          <a:prstGeom prst="rect">
            <a:avLst/>
          </a:prstGeom>
        </p:spPr>
      </p:pic>
    </p:spTree>
    <p:extLst>
      <p:ext uri="{BB962C8B-B14F-4D97-AF65-F5344CB8AC3E}">
        <p14:creationId xmlns:p14="http://schemas.microsoft.com/office/powerpoint/2010/main" val="1426535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9BC90D8-C9A8-4E47-ACE6-FA07F6C9C36D}"/>
              </a:ext>
            </a:extLst>
          </p:cNvPr>
          <p:cNvSpPr>
            <a:spLocks noGrp="1"/>
          </p:cNvSpPr>
          <p:nvPr>
            <p:ph type="title"/>
          </p:nvPr>
        </p:nvSpPr>
        <p:spPr>
          <a:xfrm>
            <a:off x="152400" y="155448"/>
            <a:ext cx="7239000" cy="755124"/>
          </a:xfrm>
        </p:spPr>
        <p:txBody>
          <a:bodyPr anchor="t" anchorCtr="0">
            <a:normAutofit fontScale="90000"/>
          </a:bodyPr>
          <a:lstStyle/>
          <a:p>
            <a:r>
              <a:rPr lang="en-US" sz="3300" dirty="0"/>
              <a:t>WDA Long-term Occupational Employment Projections, </a:t>
            </a:r>
            <a:r>
              <a:rPr lang="en-US" sz="3100" i="1" dirty="0"/>
              <a:t>2016-2026 - WDA8 Results</a:t>
            </a:r>
          </a:p>
        </p:txBody>
      </p:sp>
      <p:sp>
        <p:nvSpPr>
          <p:cNvPr id="5" name="TextBox 4">
            <a:extLst>
              <a:ext uri="{FF2B5EF4-FFF2-40B4-BE49-F238E27FC236}">
                <a16:creationId xmlns:a16="http://schemas.microsoft.com/office/drawing/2014/main" id="{CFF49EFC-2A89-4723-8632-C795614E96F4}"/>
              </a:ext>
            </a:extLst>
          </p:cNvPr>
          <p:cNvSpPr txBox="1"/>
          <p:nvPr/>
        </p:nvSpPr>
        <p:spPr>
          <a:xfrm>
            <a:off x="419100" y="6532245"/>
            <a:ext cx="3352800" cy="304800"/>
          </a:xfrm>
          <a:prstGeom prst="rect">
            <a:avLst/>
          </a:prstGeom>
        </p:spPr>
        <p:txBody>
          <a:bodyPr vert="horz" wrap="none" lIns="91440" tIns="45720" rIns="91440" bIns="45720" rtlCol="0" anchor="ctr">
            <a:normAutofit/>
          </a:bodyPr>
          <a:lstStyle/>
          <a:p>
            <a:pPr eaLnBrk="1" hangingPunct="1">
              <a:spcBef>
                <a:spcPts val="600"/>
              </a:spcBef>
              <a:spcAft>
                <a:spcPts val="600"/>
              </a:spcAft>
              <a:buFontTx/>
              <a:buNone/>
            </a:pPr>
            <a:r>
              <a:rPr lang="en-US" sz="1100" i="1" dirty="0">
                <a:solidFill>
                  <a:srgbClr val="333333"/>
                </a:solidFill>
                <a:latin typeface="Calibri" panose="020F0502020204030204" pitchFamily="34" charset="0"/>
              </a:rPr>
              <a:t>Source: DWD, Office of Economic Advisors, November 2018</a:t>
            </a:r>
          </a:p>
        </p:txBody>
      </p:sp>
      <p:sp>
        <p:nvSpPr>
          <p:cNvPr id="6" name="TextBox 1">
            <a:extLst>
              <a:ext uri="{FF2B5EF4-FFF2-40B4-BE49-F238E27FC236}">
                <a16:creationId xmlns:a16="http://schemas.microsoft.com/office/drawing/2014/main" id="{3497CC9D-8B3C-4446-9C53-632631799E2F}"/>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29</a:t>
            </a:r>
          </a:p>
        </p:txBody>
      </p:sp>
      <p:pic>
        <p:nvPicPr>
          <p:cNvPr id="7" name="Content Placeholder 6">
            <a:extLst>
              <a:ext uri="{FF2B5EF4-FFF2-40B4-BE49-F238E27FC236}">
                <a16:creationId xmlns:a16="http://schemas.microsoft.com/office/drawing/2014/main" id="{5BEE4572-98C3-4A49-AB19-5057921C53AE}"/>
              </a:ext>
            </a:extLst>
          </p:cNvPr>
          <p:cNvPicPr>
            <a:picLocks noGrp="1" noChangeAspect="1"/>
          </p:cNvPicPr>
          <p:nvPr>
            <p:ph idx="1"/>
          </p:nvPr>
        </p:nvPicPr>
        <p:blipFill>
          <a:blip r:embed="rId3"/>
          <a:stretch>
            <a:fillRect/>
          </a:stretch>
        </p:blipFill>
        <p:spPr>
          <a:xfrm>
            <a:off x="1984899" y="1295400"/>
            <a:ext cx="5174203" cy="5236846"/>
          </a:xfrm>
          <a:prstGeom prst="rect">
            <a:avLst/>
          </a:prstGeom>
        </p:spPr>
      </p:pic>
    </p:spTree>
    <p:extLst>
      <p:ext uri="{BB962C8B-B14F-4D97-AF65-F5344CB8AC3E}">
        <p14:creationId xmlns:p14="http://schemas.microsoft.com/office/powerpoint/2010/main" val="647494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19509-4DB3-4CF2-AB8D-996F9D790406}"/>
              </a:ext>
            </a:extLst>
          </p:cNvPr>
          <p:cNvSpPr>
            <a:spLocks noGrp="1"/>
          </p:cNvSpPr>
          <p:nvPr>
            <p:ph type="title"/>
          </p:nvPr>
        </p:nvSpPr>
        <p:spPr>
          <a:xfrm>
            <a:off x="152400" y="155448"/>
            <a:ext cx="7239000" cy="755124"/>
          </a:xfrm>
        </p:spPr>
        <p:txBody>
          <a:bodyPr anchor="t" anchorCtr="0">
            <a:normAutofit/>
          </a:bodyPr>
          <a:lstStyle/>
          <a:p>
            <a:r>
              <a:rPr lang="en-US" sz="3000" dirty="0"/>
              <a:t>Updates Introduction</a:t>
            </a:r>
          </a:p>
        </p:txBody>
      </p:sp>
      <p:sp>
        <p:nvSpPr>
          <p:cNvPr id="3" name="Content Placeholder 2">
            <a:extLst>
              <a:ext uri="{FF2B5EF4-FFF2-40B4-BE49-F238E27FC236}">
                <a16:creationId xmlns:a16="http://schemas.microsoft.com/office/drawing/2014/main" id="{1182F728-BD01-448D-B784-0543B69A1B6B}"/>
              </a:ext>
            </a:extLst>
          </p:cNvPr>
          <p:cNvSpPr>
            <a:spLocks noGrp="1"/>
          </p:cNvSpPr>
          <p:nvPr>
            <p:ph idx="1"/>
          </p:nvPr>
        </p:nvSpPr>
        <p:spPr/>
        <p:txBody>
          <a:bodyPr/>
          <a:lstStyle/>
          <a:p>
            <a:r>
              <a:rPr lang="en-US" sz="2800" dirty="0">
                <a:latin typeface="Calibri" panose="020F0502020204030204" pitchFamily="34" charset="0"/>
              </a:rPr>
              <a:t>Separations Openings Method Results</a:t>
            </a:r>
          </a:p>
          <a:p>
            <a:pPr lvl="1">
              <a:buFont typeface="Arial" panose="020B0604020202020204" pitchFamily="34" charset="0"/>
              <a:buChar char="•"/>
            </a:pPr>
            <a:r>
              <a:rPr lang="en-US" altLang="en-US" sz="2400" dirty="0">
                <a:latin typeface="Calibri" panose="020F0502020204030204" pitchFamily="34" charset="0"/>
              </a:rPr>
              <a:t>Estimates of workers who leave their occupation and need to be replaced by a new worker</a:t>
            </a:r>
          </a:p>
          <a:p>
            <a:pPr lvl="1">
              <a:buFont typeface="Arial" panose="020B0604020202020204" pitchFamily="34" charset="0"/>
              <a:buChar char="•"/>
            </a:pPr>
            <a:r>
              <a:rPr lang="en-US" altLang="en-US" sz="2400" dirty="0">
                <a:latin typeface="Calibri" panose="020F0502020204030204" pitchFamily="34" charset="0"/>
              </a:rPr>
              <a:t>From Replacements: includes primarily retirements and deaths … to </a:t>
            </a:r>
            <a:r>
              <a:rPr lang="en-US" altLang="en-US" sz="2400" b="1" dirty="0">
                <a:solidFill>
                  <a:srgbClr val="F7921E"/>
                </a:solidFill>
                <a:latin typeface="Calibri" panose="020F0502020204030204" pitchFamily="34" charset="0"/>
              </a:rPr>
              <a:t>Separations</a:t>
            </a:r>
            <a:r>
              <a:rPr lang="en-US" altLang="en-US" sz="2400" dirty="0">
                <a:latin typeface="Calibri" panose="020F0502020204030204" pitchFamily="34" charset="0"/>
              </a:rPr>
              <a:t>: who is leaving the labor force entirely (</a:t>
            </a:r>
            <a:r>
              <a:rPr lang="en-US" altLang="en-US" sz="2400" b="1" i="1" dirty="0">
                <a:latin typeface="Calibri" panose="020F0502020204030204" pitchFamily="34" charset="0"/>
              </a:rPr>
              <a:t>exit rates</a:t>
            </a:r>
            <a:r>
              <a:rPr lang="en-US" altLang="en-US" sz="2400" dirty="0">
                <a:latin typeface="Calibri" panose="020F0502020204030204" pitchFamily="34" charset="0"/>
              </a:rPr>
              <a:t>) and those who are changing jobs and leaving an occupation (</a:t>
            </a:r>
            <a:r>
              <a:rPr lang="en-US" altLang="en-US" sz="2400" b="1" i="1" dirty="0">
                <a:latin typeface="Calibri" panose="020F0502020204030204" pitchFamily="34" charset="0"/>
              </a:rPr>
              <a:t>transfer rates</a:t>
            </a:r>
            <a:r>
              <a:rPr lang="en-US" altLang="en-US" sz="2400" dirty="0">
                <a:latin typeface="Calibri" panose="020F0502020204030204" pitchFamily="34" charset="0"/>
              </a:rPr>
              <a:t>)</a:t>
            </a:r>
          </a:p>
          <a:p>
            <a:pPr lvl="1">
              <a:buFont typeface="Arial" panose="020B0604020202020204" pitchFamily="34" charset="0"/>
              <a:buChar char="•"/>
            </a:pPr>
            <a:r>
              <a:rPr lang="en-US" altLang="en-US" sz="2400" dirty="0">
                <a:latin typeface="Calibri" panose="020F0502020204030204" pitchFamily="34" charset="0"/>
              </a:rPr>
              <a:t>Accounts for different types of job changes to ensure the data reflects today’s dynamic workforce </a:t>
            </a:r>
          </a:p>
          <a:p>
            <a:r>
              <a:rPr lang="en-US" sz="2800" dirty="0">
                <a:latin typeface="Calibri" panose="020F0502020204030204" pitchFamily="34" charset="0"/>
              </a:rPr>
              <a:t>Foxconn Impact Project </a:t>
            </a:r>
          </a:p>
          <a:p>
            <a:endParaRPr lang="en-US" sz="2800" dirty="0">
              <a:latin typeface="Calibri" panose="020F0502020204030204" pitchFamily="34" charset="0"/>
            </a:endParaRPr>
          </a:p>
          <a:p>
            <a:endParaRPr lang="en-US" sz="2800" dirty="0">
              <a:latin typeface="Calibri" panose="020F0502020204030204" pitchFamily="34" charset="0"/>
            </a:endParaRPr>
          </a:p>
        </p:txBody>
      </p:sp>
      <p:sp>
        <p:nvSpPr>
          <p:cNvPr id="5" name="TextBox 1">
            <a:extLst>
              <a:ext uri="{FF2B5EF4-FFF2-40B4-BE49-F238E27FC236}">
                <a16:creationId xmlns:a16="http://schemas.microsoft.com/office/drawing/2014/main" id="{2F1C927F-1358-4938-96CC-4D865FFD7DF8}"/>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3</a:t>
            </a:r>
          </a:p>
        </p:txBody>
      </p:sp>
    </p:spTree>
    <p:extLst>
      <p:ext uri="{BB962C8B-B14F-4D97-AF65-F5344CB8AC3E}">
        <p14:creationId xmlns:p14="http://schemas.microsoft.com/office/powerpoint/2010/main" val="11634268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4CF76853-99B2-4679-AC73-37105B706D20}"/>
              </a:ext>
            </a:extLst>
          </p:cNvPr>
          <p:cNvSpPr>
            <a:spLocks noGrp="1"/>
          </p:cNvSpPr>
          <p:nvPr>
            <p:ph type="ctrTitle"/>
          </p:nvPr>
        </p:nvSpPr>
        <p:spPr/>
        <p:txBody>
          <a:bodyPr/>
          <a:lstStyle/>
          <a:p>
            <a:r>
              <a:rPr lang="en-US" altLang="en-US">
                <a:latin typeface="Calibri" panose="020F0502020204030204" pitchFamily="34" charset="0"/>
                <a:ea typeface="Calibri" panose="020F0502020204030204" pitchFamily="34" charset="0"/>
                <a:cs typeface="Calibri" panose="020F0502020204030204" pitchFamily="34" charset="0"/>
              </a:rPr>
              <a:t>Questions?</a:t>
            </a:r>
          </a:p>
        </p:txBody>
      </p:sp>
      <p:sp>
        <p:nvSpPr>
          <p:cNvPr id="3" name="Subtitle 2">
            <a:extLst>
              <a:ext uri="{FF2B5EF4-FFF2-40B4-BE49-F238E27FC236}">
                <a16:creationId xmlns:a16="http://schemas.microsoft.com/office/drawing/2014/main" id="{C9DA3541-A5EB-41D0-B26C-E340E81EC8C3}"/>
              </a:ext>
            </a:extLst>
          </p:cNvPr>
          <p:cNvSpPr>
            <a:spLocks noGrp="1"/>
          </p:cNvSpPr>
          <p:nvPr>
            <p:ph type="subTitle" idx="1"/>
          </p:nvPr>
        </p:nvSpPr>
        <p:spPr>
          <a:xfrm>
            <a:off x="152400" y="3962400"/>
            <a:ext cx="5867400" cy="608013"/>
          </a:xfrm>
        </p:spPr>
        <p:txBody>
          <a:bodyPr rtlCol="0">
            <a:normAutofit/>
          </a:bodyPr>
          <a:lstStyle/>
          <a:p>
            <a:pPr fontAlgn="auto">
              <a:spcAft>
                <a:spcPts val="0"/>
              </a:spcAft>
              <a:defRPr/>
            </a:pPr>
            <a:r>
              <a:rPr lang="en-US" dirty="0">
                <a:solidFill>
                  <a:schemeClr val="tx1">
                    <a:lumMod val="85000"/>
                    <a:lumOff val="15000"/>
                  </a:schemeClr>
                </a:solidFill>
                <a:latin typeface="Calibri" panose="020F0502020204030204" pitchFamily="34" charset="0"/>
                <a:cs typeface="Calibri" panose="020F0502020204030204" pitchFamily="34" charset="0"/>
              </a:rPr>
              <a:t>Blania Calderon Cancel</a:t>
            </a:r>
          </a:p>
        </p:txBody>
      </p:sp>
      <p:sp>
        <p:nvSpPr>
          <p:cNvPr id="27652" name="Text Placeholder 3">
            <a:extLst>
              <a:ext uri="{FF2B5EF4-FFF2-40B4-BE49-F238E27FC236}">
                <a16:creationId xmlns:a16="http://schemas.microsoft.com/office/drawing/2014/main" id="{568386E1-96BD-422D-8407-76511C2A0001}"/>
              </a:ext>
            </a:extLst>
          </p:cNvPr>
          <p:cNvSpPr>
            <a:spLocks noGrp="1"/>
          </p:cNvSpPr>
          <p:nvPr>
            <p:ph type="body" sz="quarter" idx="11"/>
          </p:nvPr>
        </p:nvSpPr>
        <p:spPr>
          <a:xfrm>
            <a:off x="152400" y="4514056"/>
            <a:ext cx="5867400" cy="361950"/>
          </a:xfrm>
        </p:spPr>
        <p:txBody>
          <a:bodyPr/>
          <a:lstStyle/>
          <a:p>
            <a:pPr fontAlgn="base">
              <a:spcAft>
                <a:spcPct val="0"/>
              </a:spcAft>
            </a:pPr>
            <a:r>
              <a:rPr lang="en-US" altLang="en-US" dirty="0">
                <a:ea typeface="Calibri" panose="020F0502020204030204" pitchFamily="34" charset="0"/>
              </a:rPr>
              <a:t>Projection Economist Advanced</a:t>
            </a:r>
          </a:p>
        </p:txBody>
      </p:sp>
      <p:sp>
        <p:nvSpPr>
          <p:cNvPr id="27653" name="Text Placeholder 4">
            <a:extLst>
              <a:ext uri="{FF2B5EF4-FFF2-40B4-BE49-F238E27FC236}">
                <a16:creationId xmlns:a16="http://schemas.microsoft.com/office/drawing/2014/main" id="{1034B274-EBF2-4703-8D39-115C59E4C849}"/>
              </a:ext>
            </a:extLst>
          </p:cNvPr>
          <p:cNvSpPr>
            <a:spLocks noGrp="1"/>
          </p:cNvSpPr>
          <p:nvPr>
            <p:ph type="body" sz="quarter" idx="12"/>
          </p:nvPr>
        </p:nvSpPr>
        <p:spPr>
          <a:xfrm>
            <a:off x="152400" y="5539158"/>
            <a:ext cx="5867400" cy="381000"/>
          </a:xfrm>
        </p:spPr>
        <p:txBody>
          <a:bodyPr/>
          <a:lstStyle/>
          <a:p>
            <a:pPr eaLnBrk="1" hangingPunct="1"/>
            <a:r>
              <a:rPr lang="en-US" altLang="en-US" dirty="0">
                <a:ea typeface="Calibri" panose="020F0502020204030204" pitchFamily="34" charset="0"/>
              </a:rPr>
              <a:t>Blania.Calderon@dwd.wi.gov</a:t>
            </a:r>
          </a:p>
        </p:txBody>
      </p:sp>
      <p:sp>
        <p:nvSpPr>
          <p:cNvPr id="27654" name="Text Placeholder 5">
            <a:extLst>
              <a:ext uri="{FF2B5EF4-FFF2-40B4-BE49-F238E27FC236}">
                <a16:creationId xmlns:a16="http://schemas.microsoft.com/office/drawing/2014/main" id="{0EDA5257-9B7E-4775-B74F-1F9A95043F97}"/>
              </a:ext>
            </a:extLst>
          </p:cNvPr>
          <p:cNvSpPr>
            <a:spLocks noGrp="1"/>
          </p:cNvSpPr>
          <p:nvPr>
            <p:ph type="body" sz="quarter" idx="13"/>
          </p:nvPr>
        </p:nvSpPr>
        <p:spPr>
          <a:xfrm>
            <a:off x="190500" y="4952207"/>
            <a:ext cx="5867400" cy="400050"/>
          </a:xfrm>
        </p:spPr>
        <p:txBody>
          <a:bodyPr/>
          <a:lstStyle/>
          <a:p>
            <a:pPr eaLnBrk="1" hangingPunct="1"/>
            <a:r>
              <a:rPr lang="en-US" altLang="en-US" dirty="0">
                <a:ea typeface="Calibri" panose="020F0502020204030204" pitchFamily="34" charset="0"/>
              </a:rPr>
              <a:t>608.267.7314</a:t>
            </a:r>
          </a:p>
        </p:txBody>
      </p:sp>
      <p:sp>
        <p:nvSpPr>
          <p:cNvPr id="27655" name="Text Placeholder 6">
            <a:extLst>
              <a:ext uri="{FF2B5EF4-FFF2-40B4-BE49-F238E27FC236}">
                <a16:creationId xmlns:a16="http://schemas.microsoft.com/office/drawing/2014/main" id="{AEB7C7BD-F9DE-4574-AF58-A73DBBA254E4}"/>
              </a:ext>
            </a:extLst>
          </p:cNvPr>
          <p:cNvSpPr>
            <a:spLocks noGrp="1"/>
          </p:cNvSpPr>
          <p:nvPr>
            <p:ph type="body" sz="quarter" idx="14"/>
          </p:nvPr>
        </p:nvSpPr>
        <p:spPr>
          <a:xfrm>
            <a:off x="152400" y="5931217"/>
            <a:ext cx="5943600" cy="457200"/>
          </a:xfrm>
        </p:spPr>
        <p:txBody>
          <a:bodyPr/>
          <a:lstStyle/>
          <a:p>
            <a:pPr fontAlgn="base">
              <a:spcAft>
                <a:spcPct val="0"/>
              </a:spcAft>
            </a:pPr>
            <a:r>
              <a:rPr lang="en-US" altLang="en-US" sz="2400" dirty="0">
                <a:solidFill>
                  <a:srgbClr val="333333"/>
                </a:solidFill>
                <a:latin typeface="Calibri" panose="020F0502020204030204" pitchFamily="34" charset="0"/>
                <a:hlinkClick r:id="rId4"/>
              </a:rPr>
              <a:t>http://dwd.wisconsin.gov</a:t>
            </a:r>
            <a:r>
              <a:rPr lang="en-US" altLang="en-US" sz="2400" dirty="0">
                <a:solidFill>
                  <a:srgbClr val="333333"/>
                </a:solidFill>
                <a:latin typeface="Calibri" panose="020F0502020204030204" pitchFamily="34" charset="0"/>
              </a:rPr>
              <a:t> </a:t>
            </a:r>
          </a:p>
        </p:txBody>
      </p:sp>
    </p:spTree>
    <p:custDataLst>
      <p:tags r:id="rId1"/>
    </p:custDataLst>
    <p:extLst>
      <p:ext uri="{BB962C8B-B14F-4D97-AF65-F5344CB8AC3E}">
        <p14:creationId xmlns:p14="http://schemas.microsoft.com/office/powerpoint/2010/main" val="4293060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31AF7F-E967-47FA-8FCE-AB6F64A77202}"/>
              </a:ext>
            </a:extLst>
          </p:cNvPr>
          <p:cNvSpPr>
            <a:spLocks noGrp="1"/>
          </p:cNvSpPr>
          <p:nvPr>
            <p:ph type="title"/>
          </p:nvPr>
        </p:nvSpPr>
        <p:spPr/>
        <p:txBody>
          <a:bodyPr/>
          <a:lstStyle/>
          <a:p>
            <a:r>
              <a:rPr lang="en-US" dirty="0">
                <a:latin typeface="Calibri" panose="020F0502020204030204" pitchFamily="34" charset="0"/>
              </a:rPr>
              <a:t>Separations Openings Method Results</a:t>
            </a:r>
            <a:br>
              <a:rPr lang="en-US" dirty="0">
                <a:latin typeface="Calibri" panose="020F0502020204030204" pitchFamily="34" charset="0"/>
              </a:rPr>
            </a:br>
            <a:endParaRPr lang="en-US" dirty="0">
              <a:latin typeface="Calibri" panose="020F0502020204030204" pitchFamily="34" charset="0"/>
            </a:endParaRPr>
          </a:p>
        </p:txBody>
      </p:sp>
      <p:sp>
        <p:nvSpPr>
          <p:cNvPr id="5" name="Text Placeholder 4">
            <a:extLst>
              <a:ext uri="{FF2B5EF4-FFF2-40B4-BE49-F238E27FC236}">
                <a16:creationId xmlns:a16="http://schemas.microsoft.com/office/drawing/2014/main" id="{5B1E735C-BBF2-413A-8AEE-B834258AA838}"/>
              </a:ext>
            </a:extLst>
          </p:cNvPr>
          <p:cNvSpPr>
            <a:spLocks noGrp="1"/>
          </p:cNvSpPr>
          <p:nvPr>
            <p:ph type="body" idx="1"/>
          </p:nvPr>
        </p:nvSpPr>
        <p:spPr/>
        <p:txBody>
          <a:bodyPr/>
          <a:lstStyle/>
          <a:p>
            <a:r>
              <a:rPr lang="en-US" dirty="0">
                <a:latin typeface="Calibri" panose="020F0502020204030204" pitchFamily="34" charset="0"/>
              </a:rPr>
              <a:t>Long-term Employment Occupational Projections, 2016-2026 </a:t>
            </a:r>
          </a:p>
        </p:txBody>
      </p:sp>
      <p:sp>
        <p:nvSpPr>
          <p:cNvPr id="6" name="TextBox 1">
            <a:extLst>
              <a:ext uri="{FF2B5EF4-FFF2-40B4-BE49-F238E27FC236}">
                <a16:creationId xmlns:a16="http://schemas.microsoft.com/office/drawing/2014/main" id="{A895B2CA-635F-459D-9EAB-3257F203974B}"/>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4</a:t>
            </a:r>
          </a:p>
        </p:txBody>
      </p:sp>
    </p:spTree>
    <p:extLst>
      <p:ext uri="{BB962C8B-B14F-4D97-AF65-F5344CB8AC3E}">
        <p14:creationId xmlns:p14="http://schemas.microsoft.com/office/powerpoint/2010/main" val="2917375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FF5C4AD-D193-407E-8B25-85EF79D7DF47}"/>
              </a:ext>
            </a:extLst>
          </p:cNvPr>
          <p:cNvSpPr>
            <a:spLocks noGrp="1"/>
          </p:cNvSpPr>
          <p:nvPr>
            <p:ph type="title"/>
          </p:nvPr>
        </p:nvSpPr>
        <p:spPr>
          <a:xfrm>
            <a:off x="152400" y="155448"/>
            <a:ext cx="7239000" cy="755124"/>
          </a:xfrm>
        </p:spPr>
        <p:txBody>
          <a:bodyPr anchor="t" anchorCtr="0">
            <a:noAutofit/>
          </a:bodyPr>
          <a:lstStyle/>
          <a:p>
            <a:pPr eaLnBrk="1" hangingPunct="1">
              <a:defRPr/>
            </a:pPr>
            <a:r>
              <a:rPr lang="en-US" altLang="en-US" sz="3000" dirty="0">
                <a:ea typeface="Calibri" panose="020F0502020204030204" pitchFamily="34" charset="0"/>
              </a:rPr>
              <a:t>WI Long-Term Projections Annual Openings, </a:t>
            </a:r>
            <a:r>
              <a:rPr lang="en-US" altLang="en-US" sz="3000" i="1" dirty="0">
                <a:ea typeface="Calibri" panose="020F0502020204030204" pitchFamily="34" charset="0"/>
              </a:rPr>
              <a:t>2016-2026</a:t>
            </a:r>
            <a:r>
              <a:rPr lang="en-US" altLang="en-US" sz="3000" dirty="0">
                <a:ea typeface="Calibri" panose="020F0502020204030204" pitchFamily="34" charset="0"/>
              </a:rPr>
              <a:t> </a:t>
            </a:r>
            <a:r>
              <a:rPr lang="en-US" altLang="en-US" sz="3000" i="1" dirty="0">
                <a:ea typeface="Calibri" panose="020F0502020204030204" pitchFamily="34" charset="0"/>
              </a:rPr>
              <a:t>- New Separations Methodology</a:t>
            </a:r>
          </a:p>
        </p:txBody>
      </p:sp>
      <p:graphicFrame>
        <p:nvGraphicFramePr>
          <p:cNvPr id="9" name="Content Placeholder 6">
            <a:extLst>
              <a:ext uri="{FF2B5EF4-FFF2-40B4-BE49-F238E27FC236}">
                <a16:creationId xmlns:a16="http://schemas.microsoft.com/office/drawing/2014/main" id="{3E140FDC-7AD6-4ED5-9F69-610F9550B58C}"/>
              </a:ext>
            </a:extLst>
          </p:cNvPr>
          <p:cNvGraphicFramePr>
            <a:graphicFrameLocks noGrp="1"/>
          </p:cNvGraphicFramePr>
          <p:nvPr>
            <p:ph sz="half" idx="1"/>
            <p:extLst>
              <p:ext uri="{D42A27DB-BD31-4B8C-83A1-F6EECF244321}">
                <p14:modId xmlns:p14="http://schemas.microsoft.com/office/powerpoint/2010/main" val="1325543731"/>
              </p:ext>
            </p:extLst>
          </p:nvPr>
        </p:nvGraphicFramePr>
        <p:xfrm>
          <a:off x="457200" y="1447800"/>
          <a:ext cx="40386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10" name="Content Placeholder 9">
            <a:extLst>
              <a:ext uri="{FF2B5EF4-FFF2-40B4-BE49-F238E27FC236}">
                <a16:creationId xmlns:a16="http://schemas.microsoft.com/office/drawing/2014/main" id="{1F0E7D04-6D3B-41A1-B86A-801C3A9DE107}"/>
              </a:ext>
            </a:extLst>
          </p:cNvPr>
          <p:cNvSpPr>
            <a:spLocks noGrp="1"/>
          </p:cNvSpPr>
          <p:nvPr>
            <p:ph sz="half" idx="2"/>
          </p:nvPr>
        </p:nvSpPr>
        <p:spPr/>
        <p:txBody>
          <a:bodyPr/>
          <a:lstStyle/>
          <a:p>
            <a:pPr marL="0" indent="0">
              <a:buNone/>
            </a:pPr>
            <a:r>
              <a:rPr lang="en-US" sz="2400" b="1" dirty="0">
                <a:latin typeface="Calibri" panose="020F0502020204030204" pitchFamily="34" charset="0"/>
              </a:rPr>
              <a:t>Separations: </a:t>
            </a:r>
          </a:p>
          <a:p>
            <a:r>
              <a:rPr lang="en-US" sz="2000" dirty="0">
                <a:latin typeface="Calibri" panose="020F0502020204030204" pitchFamily="34" charset="0"/>
              </a:rPr>
              <a:t>Labor Exits: </a:t>
            </a:r>
            <a:r>
              <a:rPr lang="en-US" sz="2000" i="1" dirty="0">
                <a:latin typeface="Calibri" panose="020F0502020204030204" pitchFamily="34" charset="0"/>
              </a:rPr>
              <a:t>150,260</a:t>
            </a:r>
          </a:p>
          <a:p>
            <a:r>
              <a:rPr lang="en-US" sz="2000" dirty="0">
                <a:latin typeface="Calibri" panose="020F0502020204030204" pitchFamily="34" charset="0"/>
              </a:rPr>
              <a:t>Occupational Transfers: </a:t>
            </a:r>
            <a:r>
              <a:rPr lang="en-US" sz="2000" i="1" dirty="0">
                <a:latin typeface="Calibri" panose="020F0502020204030204" pitchFamily="34" charset="0"/>
              </a:rPr>
              <a:t>202,820</a:t>
            </a:r>
          </a:p>
          <a:p>
            <a:r>
              <a:rPr lang="en-US" sz="2000" dirty="0">
                <a:latin typeface="Calibri" panose="020F0502020204030204" pitchFamily="34" charset="0"/>
              </a:rPr>
              <a:t>Growth: </a:t>
            </a:r>
            <a:r>
              <a:rPr lang="en-US" sz="2000" i="1" dirty="0">
                <a:latin typeface="Calibri" panose="020F0502020204030204" pitchFamily="34" charset="0"/>
              </a:rPr>
              <a:t>21,020</a:t>
            </a:r>
          </a:p>
          <a:p>
            <a:r>
              <a:rPr lang="en-US" sz="2000" dirty="0">
                <a:latin typeface="Calibri" panose="020F0502020204030204" pitchFamily="34" charset="0"/>
              </a:rPr>
              <a:t>Annual Openings: </a:t>
            </a:r>
            <a:r>
              <a:rPr lang="en-US" sz="2000" b="1" i="1" dirty="0">
                <a:solidFill>
                  <a:srgbClr val="F7921E"/>
                </a:solidFill>
                <a:latin typeface="Calibri" panose="020F0502020204030204" pitchFamily="34" charset="0"/>
              </a:rPr>
              <a:t>374,100</a:t>
            </a:r>
          </a:p>
          <a:p>
            <a:pPr marL="0" indent="0" algn="ctr">
              <a:buNone/>
            </a:pPr>
            <a:endParaRPr lang="en-US" sz="2000" b="1" i="1" dirty="0">
              <a:solidFill>
                <a:srgbClr val="F7921E"/>
              </a:solidFill>
            </a:endParaRPr>
          </a:p>
        </p:txBody>
      </p:sp>
      <p:sp>
        <p:nvSpPr>
          <p:cNvPr id="11" name="TextBox 10">
            <a:extLst>
              <a:ext uri="{FF2B5EF4-FFF2-40B4-BE49-F238E27FC236}">
                <a16:creationId xmlns:a16="http://schemas.microsoft.com/office/drawing/2014/main" id="{47595528-19E4-471C-961F-1EAA58A3B44A}"/>
              </a:ext>
            </a:extLst>
          </p:cNvPr>
          <p:cNvSpPr txBox="1"/>
          <p:nvPr/>
        </p:nvSpPr>
        <p:spPr>
          <a:xfrm>
            <a:off x="452487" y="6430962"/>
            <a:ext cx="3352800" cy="304800"/>
          </a:xfrm>
          <a:prstGeom prst="rect">
            <a:avLst/>
          </a:prstGeom>
        </p:spPr>
        <p:txBody>
          <a:bodyPr vert="horz" wrap="none" lIns="91440" tIns="45720" rIns="91440" bIns="45720" rtlCol="0" anchor="ctr">
            <a:normAutofit/>
          </a:bodyPr>
          <a:lstStyle/>
          <a:p>
            <a:pPr eaLnBrk="1" hangingPunct="1">
              <a:spcBef>
                <a:spcPts val="600"/>
              </a:spcBef>
              <a:spcAft>
                <a:spcPts val="600"/>
              </a:spcAft>
              <a:buFontTx/>
              <a:buNone/>
            </a:pPr>
            <a:r>
              <a:rPr lang="en-US" sz="1100" i="1" dirty="0">
                <a:solidFill>
                  <a:srgbClr val="333333"/>
                </a:solidFill>
                <a:latin typeface="Calibri" panose="020F0502020204030204" pitchFamily="34" charset="0"/>
              </a:rPr>
              <a:t>Source: DWD, Office of Economic Advisors, November 2018</a:t>
            </a:r>
          </a:p>
        </p:txBody>
      </p:sp>
      <p:sp>
        <p:nvSpPr>
          <p:cNvPr id="12" name="Content Placeholder 2">
            <a:extLst>
              <a:ext uri="{FF2B5EF4-FFF2-40B4-BE49-F238E27FC236}">
                <a16:creationId xmlns:a16="http://schemas.microsoft.com/office/drawing/2014/main" id="{07098C5D-DCA2-4BBB-A712-5CA6BB2B0837}"/>
              </a:ext>
            </a:extLst>
          </p:cNvPr>
          <p:cNvSpPr txBox="1">
            <a:spLocks/>
          </p:cNvSpPr>
          <p:nvPr/>
        </p:nvSpPr>
        <p:spPr bwMode="auto">
          <a:xfrm>
            <a:off x="4652913" y="3657600"/>
            <a:ext cx="4038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altLang="en-US" sz="1800" i="1" dirty="0">
                <a:latin typeface="Calibri" panose="020F0502020204030204" pitchFamily="34" charset="0"/>
              </a:rPr>
              <a:t>“The once-traditional career path of entering an occupation at a young age and working until retirement in that same occupation is no longer the norm of American workers.” </a:t>
            </a:r>
          </a:p>
          <a:p>
            <a:pPr marL="0" indent="0">
              <a:buFont typeface="Arial" panose="020B0604020202020204" pitchFamily="34" charset="0"/>
              <a:buNone/>
            </a:pPr>
            <a:endParaRPr lang="en-US" altLang="en-US" sz="100" b="1" i="1" dirty="0">
              <a:solidFill>
                <a:srgbClr val="F7921E"/>
              </a:solidFill>
              <a:latin typeface="Calibri" panose="020F0502020204030204" pitchFamily="34" charset="0"/>
            </a:endParaRPr>
          </a:p>
          <a:p>
            <a:pPr marL="0" indent="0">
              <a:buFont typeface="Arial" panose="020B0604020202020204" pitchFamily="34" charset="0"/>
              <a:buNone/>
            </a:pPr>
            <a:r>
              <a:rPr lang="en-US" altLang="en-US" sz="1600" b="1" dirty="0">
                <a:latin typeface="Calibri" panose="020F0502020204030204" pitchFamily="34" charset="0"/>
              </a:rPr>
              <a:t>Michael Wolf, Chief</a:t>
            </a:r>
            <a:br>
              <a:rPr lang="en-US" altLang="en-US" sz="1600" b="1" dirty="0">
                <a:latin typeface="Calibri" panose="020F0502020204030204" pitchFamily="34" charset="0"/>
              </a:rPr>
            </a:br>
            <a:r>
              <a:rPr lang="en-US" altLang="en-US" sz="1600" dirty="0">
                <a:latin typeface="Calibri" panose="020F0502020204030204" pitchFamily="34" charset="0"/>
              </a:rPr>
              <a:t>Division of Occupation Employment Projections</a:t>
            </a:r>
          </a:p>
          <a:p>
            <a:pPr marL="0" indent="0">
              <a:buFont typeface="Arial" panose="020B0604020202020204" pitchFamily="34" charset="0"/>
              <a:buNone/>
            </a:pPr>
            <a:r>
              <a:rPr lang="en-US" altLang="en-US" sz="1600" dirty="0">
                <a:latin typeface="Calibri" panose="020F0502020204030204" pitchFamily="34" charset="0"/>
              </a:rPr>
              <a:t>BLS</a:t>
            </a:r>
            <a:endParaRPr lang="en-US" altLang="en-US" sz="1800" dirty="0">
              <a:latin typeface="Calibri" panose="020F0502020204030204" pitchFamily="34" charset="0"/>
            </a:endParaRPr>
          </a:p>
        </p:txBody>
      </p:sp>
      <p:sp>
        <p:nvSpPr>
          <p:cNvPr id="7" name="TextBox 1">
            <a:extLst>
              <a:ext uri="{FF2B5EF4-FFF2-40B4-BE49-F238E27FC236}">
                <a16:creationId xmlns:a16="http://schemas.microsoft.com/office/drawing/2014/main" id="{3FC212C7-AF3F-4DE3-8DE8-22FDF300EDC5}"/>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5</a:t>
            </a:r>
          </a:p>
        </p:txBody>
      </p:sp>
    </p:spTree>
    <p:extLst>
      <p:ext uri="{BB962C8B-B14F-4D97-AF65-F5344CB8AC3E}">
        <p14:creationId xmlns:p14="http://schemas.microsoft.com/office/powerpoint/2010/main" val="4039367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7EB96-C0CF-460F-B310-BFBF13951606}"/>
              </a:ext>
            </a:extLst>
          </p:cNvPr>
          <p:cNvSpPr>
            <a:spLocks noGrp="1"/>
          </p:cNvSpPr>
          <p:nvPr>
            <p:ph type="title"/>
          </p:nvPr>
        </p:nvSpPr>
        <p:spPr>
          <a:xfrm>
            <a:off x="152400" y="155448"/>
            <a:ext cx="7239000" cy="755124"/>
          </a:xfrm>
        </p:spPr>
        <p:txBody>
          <a:bodyPr anchor="t" anchorCtr="0">
            <a:normAutofit/>
          </a:bodyPr>
          <a:lstStyle/>
          <a:p>
            <a:r>
              <a:rPr lang="en-US" sz="3000" dirty="0"/>
              <a:t>Separations Rates Context</a:t>
            </a:r>
          </a:p>
        </p:txBody>
      </p:sp>
      <p:sp>
        <p:nvSpPr>
          <p:cNvPr id="3" name="Content Placeholder 2">
            <a:extLst>
              <a:ext uri="{FF2B5EF4-FFF2-40B4-BE49-F238E27FC236}">
                <a16:creationId xmlns:a16="http://schemas.microsoft.com/office/drawing/2014/main" id="{3F5108BB-61FA-408E-84F3-734358751212}"/>
              </a:ext>
            </a:extLst>
          </p:cNvPr>
          <p:cNvSpPr>
            <a:spLocks noGrp="1"/>
          </p:cNvSpPr>
          <p:nvPr>
            <p:ph idx="1"/>
          </p:nvPr>
        </p:nvSpPr>
        <p:spPr/>
        <p:txBody>
          <a:bodyPr/>
          <a:lstStyle/>
          <a:p>
            <a:r>
              <a:rPr lang="en-US" sz="2800" dirty="0">
                <a:latin typeface="Calibri" panose="020F0502020204030204" pitchFamily="34" charset="0"/>
              </a:rPr>
              <a:t>What does 3.7 million openings mean?</a:t>
            </a:r>
          </a:p>
          <a:p>
            <a:pPr lvl="1">
              <a:buFont typeface="Arial" panose="020B0604020202020204" pitchFamily="34" charset="0"/>
              <a:buChar char="•"/>
            </a:pPr>
            <a:r>
              <a:rPr lang="en-US" sz="2400" dirty="0">
                <a:latin typeface="Calibri" panose="020F0502020204030204" pitchFamily="34" charset="0"/>
              </a:rPr>
              <a:t>Equivalent to every current worker either leaving the labor force or changing occupations </a:t>
            </a:r>
            <a:r>
              <a:rPr lang="en-US" sz="2400" b="1" dirty="0">
                <a:solidFill>
                  <a:srgbClr val="F7921E"/>
                </a:solidFill>
                <a:latin typeface="Calibri" panose="020F0502020204030204" pitchFamily="34" charset="0"/>
              </a:rPr>
              <a:t>once every 9 years</a:t>
            </a:r>
            <a:r>
              <a:rPr lang="en-US" sz="2400" dirty="0">
                <a:latin typeface="Calibri" panose="020F0502020204030204" pitchFamily="34" charset="0"/>
              </a:rPr>
              <a:t> </a:t>
            </a:r>
          </a:p>
          <a:p>
            <a:pPr lvl="1">
              <a:buFont typeface="Arial" panose="020B0604020202020204" pitchFamily="34" charset="0"/>
              <a:buChar char="•"/>
            </a:pPr>
            <a:r>
              <a:rPr lang="en-US" sz="2400" dirty="0">
                <a:latin typeface="Calibri" panose="020F0502020204030204" pitchFamily="34" charset="0"/>
              </a:rPr>
              <a:t>In contrast, 1 million openings implies workers remain in their occupation for 35 years, on average </a:t>
            </a:r>
          </a:p>
          <a:p>
            <a:pPr lvl="1">
              <a:buFont typeface="Arial" panose="020B0604020202020204" pitchFamily="34" charset="0"/>
              <a:buChar char="•"/>
            </a:pPr>
            <a:endParaRPr lang="en-US" dirty="0"/>
          </a:p>
        </p:txBody>
      </p:sp>
      <p:sp>
        <p:nvSpPr>
          <p:cNvPr id="4" name="TextBox 11">
            <a:extLst>
              <a:ext uri="{FF2B5EF4-FFF2-40B4-BE49-F238E27FC236}">
                <a16:creationId xmlns:a16="http://schemas.microsoft.com/office/drawing/2014/main" id="{CE63E5BD-9122-4CE3-BDE3-01E2A4BC3B69}"/>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6</a:t>
            </a:r>
          </a:p>
        </p:txBody>
      </p:sp>
    </p:spTree>
    <p:extLst>
      <p:ext uri="{BB962C8B-B14F-4D97-AF65-F5344CB8AC3E}">
        <p14:creationId xmlns:p14="http://schemas.microsoft.com/office/powerpoint/2010/main" val="2359090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FBBD82CE-F9BF-4537-B527-74631BF20898}"/>
              </a:ext>
            </a:extLst>
          </p:cNvPr>
          <p:cNvGraphicFramePr>
            <a:graphicFrameLocks noGrp="1"/>
          </p:cNvGraphicFramePr>
          <p:nvPr>
            <p:ph sz="half" idx="1"/>
            <p:extLst>
              <p:ext uri="{D42A27DB-BD31-4B8C-83A1-F6EECF244321}">
                <p14:modId xmlns:p14="http://schemas.microsoft.com/office/powerpoint/2010/main" val="1232434698"/>
              </p:ext>
            </p:extLst>
          </p:nvPr>
        </p:nvGraphicFramePr>
        <p:xfrm>
          <a:off x="304800" y="1447800"/>
          <a:ext cx="4191000" cy="4899660"/>
        </p:xfrm>
        <a:graphic>
          <a:graphicData uri="http://schemas.openxmlformats.org/drawingml/2006/table">
            <a:tbl>
              <a:tblPr firstRow="1" bandRow="1">
                <a:tableStyleId>{9D7B26C5-4107-4FEC-AEDC-1716B250A1EF}</a:tableStyleId>
              </a:tblPr>
              <a:tblGrid>
                <a:gridCol w="1186132">
                  <a:extLst>
                    <a:ext uri="{9D8B030D-6E8A-4147-A177-3AD203B41FA5}">
                      <a16:colId xmlns:a16="http://schemas.microsoft.com/office/drawing/2014/main" val="2464114215"/>
                    </a:ext>
                  </a:extLst>
                </a:gridCol>
                <a:gridCol w="632604">
                  <a:extLst>
                    <a:ext uri="{9D8B030D-6E8A-4147-A177-3AD203B41FA5}">
                      <a16:colId xmlns:a16="http://schemas.microsoft.com/office/drawing/2014/main" val="1752839852"/>
                    </a:ext>
                  </a:extLst>
                </a:gridCol>
                <a:gridCol w="869830">
                  <a:extLst>
                    <a:ext uri="{9D8B030D-6E8A-4147-A177-3AD203B41FA5}">
                      <a16:colId xmlns:a16="http://schemas.microsoft.com/office/drawing/2014/main" val="661452783"/>
                    </a:ext>
                  </a:extLst>
                </a:gridCol>
                <a:gridCol w="869830">
                  <a:extLst>
                    <a:ext uri="{9D8B030D-6E8A-4147-A177-3AD203B41FA5}">
                      <a16:colId xmlns:a16="http://schemas.microsoft.com/office/drawing/2014/main" val="817906482"/>
                    </a:ext>
                  </a:extLst>
                </a:gridCol>
                <a:gridCol w="632604">
                  <a:extLst>
                    <a:ext uri="{9D8B030D-6E8A-4147-A177-3AD203B41FA5}">
                      <a16:colId xmlns:a16="http://schemas.microsoft.com/office/drawing/2014/main" val="235811465"/>
                    </a:ext>
                  </a:extLst>
                </a:gridCol>
              </a:tblGrid>
              <a:tr h="457200">
                <a:tc>
                  <a:txBody>
                    <a:bodyPr/>
                    <a:lstStyle/>
                    <a:p>
                      <a:pPr algn="ctr">
                        <a:lnSpc>
                          <a:spcPct val="150000"/>
                        </a:lnSpc>
                      </a:pPr>
                      <a:r>
                        <a:rPr lang="en-US" sz="1400" b="1" dirty="0">
                          <a:latin typeface="Calibri" panose="020F0502020204030204" pitchFamily="34" charset="0"/>
                        </a:rPr>
                        <a:t>Occupations</a:t>
                      </a:r>
                    </a:p>
                  </a:txBody>
                  <a:tcPr/>
                </a:tc>
                <a:tc>
                  <a:txBody>
                    <a:bodyPr/>
                    <a:lstStyle/>
                    <a:p>
                      <a:pPr algn="ctr">
                        <a:lnSpc>
                          <a:spcPct val="150000"/>
                        </a:lnSpc>
                      </a:pPr>
                      <a:r>
                        <a:rPr lang="en-US" sz="1400" b="1" dirty="0">
                          <a:latin typeface="Calibri" panose="020F0502020204030204" pitchFamily="34" charset="0"/>
                        </a:rPr>
                        <a:t>Exits</a:t>
                      </a:r>
                    </a:p>
                  </a:txBody>
                  <a:tcPr/>
                </a:tc>
                <a:tc>
                  <a:txBody>
                    <a:bodyPr/>
                    <a:lstStyle/>
                    <a:p>
                      <a:pPr algn="ctr">
                        <a:lnSpc>
                          <a:spcPct val="150000"/>
                        </a:lnSpc>
                      </a:pPr>
                      <a:r>
                        <a:rPr lang="en-US" sz="1400" b="1" dirty="0">
                          <a:latin typeface="Calibri" panose="020F0502020204030204" pitchFamily="34" charset="0"/>
                        </a:rPr>
                        <a:t>Transfer</a:t>
                      </a:r>
                    </a:p>
                  </a:txBody>
                  <a:tcPr/>
                </a:tc>
                <a:tc>
                  <a:txBody>
                    <a:bodyPr/>
                    <a:lstStyle/>
                    <a:p>
                      <a:pPr algn="ctr">
                        <a:lnSpc>
                          <a:spcPct val="150000"/>
                        </a:lnSpc>
                      </a:pPr>
                      <a:r>
                        <a:rPr lang="en-US" sz="1400" b="1" dirty="0">
                          <a:latin typeface="Calibri" panose="020F0502020204030204" pitchFamily="34" charset="0"/>
                        </a:rPr>
                        <a:t>Growth</a:t>
                      </a:r>
                    </a:p>
                  </a:txBody>
                  <a:tcPr/>
                </a:tc>
                <a:tc>
                  <a:txBody>
                    <a:bodyPr/>
                    <a:lstStyle/>
                    <a:p>
                      <a:pPr algn="ctr">
                        <a:lnSpc>
                          <a:spcPct val="150000"/>
                        </a:lnSpc>
                      </a:pPr>
                      <a:r>
                        <a:rPr lang="en-US" sz="1400" b="1" dirty="0">
                          <a:solidFill>
                            <a:schemeClr val="accent6"/>
                          </a:solidFill>
                          <a:latin typeface="Calibri" panose="020F0502020204030204" pitchFamily="34" charset="0"/>
                        </a:rPr>
                        <a:t>Total</a:t>
                      </a:r>
                      <a:r>
                        <a:rPr lang="en-US" sz="1400" b="1" dirty="0">
                          <a:latin typeface="Calibri" panose="020F0502020204030204" pitchFamily="34" charset="0"/>
                        </a:rPr>
                        <a:t> </a:t>
                      </a:r>
                    </a:p>
                  </a:txBody>
                  <a:tcPr/>
                </a:tc>
                <a:extLst>
                  <a:ext uri="{0D108BD9-81ED-4DB2-BD59-A6C34878D82A}">
                    <a16:rowId xmlns:a16="http://schemas.microsoft.com/office/drawing/2014/main" val="3754314527"/>
                  </a:ext>
                </a:extLst>
              </a:tr>
              <a:tr h="411480">
                <a:tc>
                  <a:txBody>
                    <a:bodyPr/>
                    <a:lstStyle/>
                    <a:p>
                      <a:r>
                        <a:rPr lang="en-US" sz="1400" b="0" i="1" dirty="0">
                          <a:latin typeface="Calibri" panose="020F0502020204030204" pitchFamily="34" charset="0"/>
                        </a:rPr>
                        <a:t>Total</a:t>
                      </a:r>
                    </a:p>
                  </a:txBody>
                  <a:tcPr/>
                </a:tc>
                <a:tc>
                  <a:txBody>
                    <a:bodyPr/>
                    <a:lstStyle/>
                    <a:p>
                      <a:pPr algn="ctr" fontAlgn="ctr"/>
                      <a:r>
                        <a:rPr lang="en-US" sz="1400" b="0" i="1" u="none" strike="noStrike" dirty="0">
                          <a:solidFill>
                            <a:schemeClr val="tx1"/>
                          </a:solidFill>
                          <a:effectLst/>
                          <a:latin typeface="Calibri" panose="020F0502020204030204" pitchFamily="34" charset="0"/>
                        </a:rPr>
                        <a:t>150,260</a:t>
                      </a:r>
                    </a:p>
                  </a:txBody>
                  <a:tcPr marL="9525" marR="9525" marT="9525" marB="0" anchor="ctr"/>
                </a:tc>
                <a:tc>
                  <a:txBody>
                    <a:bodyPr/>
                    <a:lstStyle/>
                    <a:p>
                      <a:pPr algn="ctr" fontAlgn="ctr"/>
                      <a:r>
                        <a:rPr lang="en-US" sz="1400" b="0" i="1" u="none" strike="noStrike" dirty="0">
                          <a:solidFill>
                            <a:schemeClr val="tx1"/>
                          </a:solidFill>
                          <a:effectLst/>
                          <a:latin typeface="Calibri" panose="020F0502020204030204" pitchFamily="34" charset="0"/>
                        </a:rPr>
                        <a:t>202,820</a:t>
                      </a:r>
                    </a:p>
                  </a:txBody>
                  <a:tcPr marL="9525" marR="9525" marT="9525" marB="0" anchor="ctr"/>
                </a:tc>
                <a:tc>
                  <a:txBody>
                    <a:bodyPr/>
                    <a:lstStyle/>
                    <a:p>
                      <a:pPr algn="ctr" fontAlgn="ctr"/>
                      <a:r>
                        <a:rPr lang="en-US" sz="1400" b="0" i="1" u="none" strike="noStrike" dirty="0">
                          <a:solidFill>
                            <a:schemeClr val="tx1"/>
                          </a:solidFill>
                          <a:effectLst/>
                          <a:latin typeface="Calibri" panose="020F0502020204030204" pitchFamily="34" charset="0"/>
                        </a:rPr>
                        <a:t>21,020</a:t>
                      </a:r>
                    </a:p>
                  </a:txBody>
                  <a:tcPr marL="9525" marR="9525" marT="9525" marB="0" anchor="ctr"/>
                </a:tc>
                <a:tc>
                  <a:txBody>
                    <a:bodyPr/>
                    <a:lstStyle/>
                    <a:p>
                      <a:pPr algn="ctr" fontAlgn="ctr"/>
                      <a:r>
                        <a:rPr lang="en-US" sz="1400" b="1" i="1" u="none" strike="noStrike" dirty="0">
                          <a:solidFill>
                            <a:schemeClr val="tx1"/>
                          </a:solidFill>
                          <a:effectLst/>
                          <a:latin typeface="Calibri" panose="020F0502020204030204" pitchFamily="34" charset="0"/>
                        </a:rPr>
                        <a:t>374,100</a:t>
                      </a:r>
                    </a:p>
                  </a:txBody>
                  <a:tcPr marL="9525" marR="9525" marT="9525" marB="0" anchor="ctr"/>
                </a:tc>
                <a:extLst>
                  <a:ext uri="{0D108BD9-81ED-4DB2-BD59-A6C34878D82A}">
                    <a16:rowId xmlns:a16="http://schemas.microsoft.com/office/drawing/2014/main" val="1347805764"/>
                  </a:ext>
                </a:extLst>
              </a:tr>
              <a:tr h="412750">
                <a:tc>
                  <a:txBody>
                    <a:bodyPr/>
                    <a:lstStyle/>
                    <a:p>
                      <a:r>
                        <a:rPr lang="en-US" sz="1400" dirty="0">
                          <a:latin typeface="Calibri" panose="020F0502020204030204" pitchFamily="34" charset="0"/>
                        </a:rPr>
                        <a:t>Management</a:t>
                      </a:r>
                    </a:p>
                  </a:txBody>
                  <a:tcPr/>
                </a:tc>
                <a:tc>
                  <a:txBody>
                    <a:bodyPr/>
                    <a:lstStyle/>
                    <a:p>
                      <a:pPr algn="ctr" fontAlgn="ctr"/>
                      <a:r>
                        <a:rPr lang="en-US" sz="1400" b="0" i="0" u="none" strike="noStrike" dirty="0">
                          <a:solidFill>
                            <a:srgbClr val="000000"/>
                          </a:solidFill>
                          <a:effectLst/>
                          <a:latin typeface="Calibri" panose="020F0502020204030204" pitchFamily="34" charset="0"/>
                        </a:rPr>
                        <a:t>5,860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8,960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2,020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16,840</a:t>
                      </a:r>
                    </a:p>
                  </a:txBody>
                  <a:tcPr marL="9525" marR="9525" marT="9525" marB="0" anchor="ctr"/>
                </a:tc>
                <a:extLst>
                  <a:ext uri="{0D108BD9-81ED-4DB2-BD59-A6C34878D82A}">
                    <a16:rowId xmlns:a16="http://schemas.microsoft.com/office/drawing/2014/main" val="1881812072"/>
                  </a:ext>
                </a:extLst>
              </a:tr>
              <a:tr h="412750">
                <a:tc>
                  <a:txBody>
                    <a:bodyPr/>
                    <a:lstStyle/>
                    <a:p>
                      <a:r>
                        <a:rPr lang="en-US" sz="1400" dirty="0">
                          <a:latin typeface="Calibri" panose="020F0502020204030204" pitchFamily="34" charset="0"/>
                        </a:rPr>
                        <a:t>Financial</a:t>
                      </a:r>
                    </a:p>
                  </a:txBody>
                  <a:tcPr/>
                </a:tc>
                <a:tc>
                  <a:txBody>
                    <a:bodyPr/>
                    <a:lstStyle/>
                    <a:p>
                      <a:pPr algn="ctr" fontAlgn="ctr"/>
                      <a:r>
                        <a:rPr lang="en-US" sz="1400" b="0" i="0" u="none" strike="noStrike">
                          <a:solidFill>
                            <a:srgbClr val="000000"/>
                          </a:solidFill>
                          <a:effectLst/>
                          <a:latin typeface="Calibri" panose="020F0502020204030204" pitchFamily="34" charset="0"/>
                        </a:rPr>
                        <a:t>4,720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9,650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1,620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15,990</a:t>
                      </a:r>
                    </a:p>
                  </a:txBody>
                  <a:tcPr marL="9525" marR="9525" marT="9525" marB="0" anchor="ctr"/>
                </a:tc>
                <a:extLst>
                  <a:ext uri="{0D108BD9-81ED-4DB2-BD59-A6C34878D82A}">
                    <a16:rowId xmlns:a16="http://schemas.microsoft.com/office/drawing/2014/main" val="1569898834"/>
                  </a:ext>
                </a:extLst>
              </a:tr>
              <a:tr h="412750">
                <a:tc>
                  <a:txBody>
                    <a:bodyPr/>
                    <a:lstStyle/>
                    <a:p>
                      <a:r>
                        <a:rPr lang="en-US" sz="1400" dirty="0">
                          <a:latin typeface="Calibri" panose="020F0502020204030204" pitchFamily="34" charset="0"/>
                        </a:rPr>
                        <a:t>Computer &amp; Math</a:t>
                      </a:r>
                    </a:p>
                  </a:txBody>
                  <a:tcPr/>
                </a:tc>
                <a:tc>
                  <a:txBody>
                    <a:bodyPr/>
                    <a:lstStyle/>
                    <a:p>
                      <a:pPr algn="ctr" fontAlgn="ctr"/>
                      <a:r>
                        <a:rPr lang="en-US" sz="1400" b="0" i="0" u="none" strike="noStrike" dirty="0">
                          <a:solidFill>
                            <a:srgbClr val="000000"/>
                          </a:solidFill>
                          <a:effectLst/>
                          <a:latin typeface="Calibri" panose="020F0502020204030204" pitchFamily="34" charset="0"/>
                        </a:rPr>
                        <a:t>1,400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3,860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1,090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6,360</a:t>
                      </a:r>
                    </a:p>
                  </a:txBody>
                  <a:tcPr marL="9525" marR="9525" marT="9525" marB="0" anchor="ctr"/>
                </a:tc>
                <a:extLst>
                  <a:ext uri="{0D108BD9-81ED-4DB2-BD59-A6C34878D82A}">
                    <a16:rowId xmlns:a16="http://schemas.microsoft.com/office/drawing/2014/main" val="4223055806"/>
                  </a:ext>
                </a:extLst>
              </a:tr>
              <a:tr h="412750">
                <a:tc>
                  <a:txBody>
                    <a:bodyPr/>
                    <a:lstStyle/>
                    <a:p>
                      <a:r>
                        <a:rPr lang="en-US" sz="1400" dirty="0">
                          <a:latin typeface="Calibri" panose="020F0502020204030204" pitchFamily="34" charset="0"/>
                        </a:rPr>
                        <a:t>Architect &amp; Engineer</a:t>
                      </a:r>
                    </a:p>
                  </a:txBody>
                  <a:tcPr/>
                </a:tc>
                <a:tc>
                  <a:txBody>
                    <a:bodyPr/>
                    <a:lstStyle/>
                    <a:p>
                      <a:pPr algn="ctr" fontAlgn="ctr"/>
                      <a:r>
                        <a:rPr lang="en-US" sz="1400" b="0" i="0" u="none" strike="noStrike" dirty="0">
                          <a:solidFill>
                            <a:srgbClr val="000000"/>
                          </a:solidFill>
                          <a:effectLst/>
                          <a:latin typeface="Calibri" panose="020F0502020204030204" pitchFamily="34" charset="0"/>
                        </a:rPr>
                        <a:t>1,390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2,550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630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4,570</a:t>
                      </a:r>
                    </a:p>
                  </a:txBody>
                  <a:tcPr marL="9525" marR="9525" marT="9525" marB="0" anchor="ctr"/>
                </a:tc>
                <a:extLst>
                  <a:ext uri="{0D108BD9-81ED-4DB2-BD59-A6C34878D82A}">
                    <a16:rowId xmlns:a16="http://schemas.microsoft.com/office/drawing/2014/main" val="3743781073"/>
                  </a:ext>
                </a:extLst>
              </a:tr>
              <a:tr h="412750">
                <a:tc>
                  <a:txBody>
                    <a:bodyPr/>
                    <a:lstStyle/>
                    <a:p>
                      <a:r>
                        <a:rPr lang="en-US" sz="1400" dirty="0">
                          <a:latin typeface="Calibri" panose="020F0502020204030204" pitchFamily="34" charset="0"/>
                        </a:rPr>
                        <a:t>Life &amp; Social </a:t>
                      </a:r>
                    </a:p>
                  </a:txBody>
                  <a:tcPr/>
                </a:tc>
                <a:tc>
                  <a:txBody>
                    <a:bodyPr/>
                    <a:lstStyle/>
                    <a:p>
                      <a:pPr algn="ctr" fontAlgn="ctr"/>
                      <a:r>
                        <a:rPr lang="en-US" sz="1400" b="0" i="0" u="none" strike="noStrike">
                          <a:solidFill>
                            <a:srgbClr val="000000"/>
                          </a:solidFill>
                          <a:effectLst/>
                          <a:latin typeface="Calibri" panose="020F0502020204030204" pitchFamily="34" charset="0"/>
                        </a:rPr>
                        <a:t>600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1,430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260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2,290</a:t>
                      </a:r>
                    </a:p>
                  </a:txBody>
                  <a:tcPr marL="9525" marR="9525" marT="9525" marB="0" anchor="ctr"/>
                </a:tc>
                <a:extLst>
                  <a:ext uri="{0D108BD9-81ED-4DB2-BD59-A6C34878D82A}">
                    <a16:rowId xmlns:a16="http://schemas.microsoft.com/office/drawing/2014/main" val="2632832838"/>
                  </a:ext>
                </a:extLst>
              </a:tr>
              <a:tr h="412750">
                <a:tc>
                  <a:txBody>
                    <a:bodyPr/>
                    <a:lstStyle/>
                    <a:p>
                      <a:r>
                        <a:rPr lang="en-US" sz="1400" dirty="0">
                          <a:latin typeface="Calibri" panose="020F0502020204030204" pitchFamily="34" charset="0"/>
                        </a:rPr>
                        <a:t>Community &amp; Social </a:t>
                      </a:r>
                    </a:p>
                  </a:txBody>
                  <a:tcPr/>
                </a:tc>
                <a:tc>
                  <a:txBody>
                    <a:bodyPr/>
                    <a:lstStyle/>
                    <a:p>
                      <a:pPr algn="ctr" fontAlgn="ctr"/>
                      <a:r>
                        <a:rPr lang="en-US" sz="1400" b="0" i="0" u="none" strike="noStrike" dirty="0">
                          <a:solidFill>
                            <a:srgbClr val="000000"/>
                          </a:solidFill>
                          <a:effectLst/>
                          <a:latin typeface="Calibri" panose="020F0502020204030204" pitchFamily="34" charset="0"/>
                        </a:rPr>
                        <a:t>1,830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3,090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520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5,450</a:t>
                      </a:r>
                    </a:p>
                  </a:txBody>
                  <a:tcPr marL="9525" marR="9525" marT="9525" marB="0" anchor="ctr"/>
                </a:tc>
                <a:extLst>
                  <a:ext uri="{0D108BD9-81ED-4DB2-BD59-A6C34878D82A}">
                    <a16:rowId xmlns:a16="http://schemas.microsoft.com/office/drawing/2014/main" val="4083635917"/>
                  </a:ext>
                </a:extLst>
              </a:tr>
              <a:tr h="412750">
                <a:tc>
                  <a:txBody>
                    <a:bodyPr/>
                    <a:lstStyle/>
                    <a:p>
                      <a:r>
                        <a:rPr lang="en-US" sz="1400" dirty="0">
                          <a:latin typeface="Calibri" panose="020F0502020204030204" pitchFamily="34" charset="0"/>
                        </a:rPr>
                        <a:t>Legal </a:t>
                      </a:r>
                    </a:p>
                  </a:txBody>
                  <a:tcPr/>
                </a:tc>
                <a:tc>
                  <a:txBody>
                    <a:bodyPr/>
                    <a:lstStyle/>
                    <a:p>
                      <a:pPr algn="ctr" fontAlgn="ctr"/>
                      <a:r>
                        <a:rPr lang="en-US" sz="1400" b="0" i="0" u="none" strike="noStrike" dirty="0">
                          <a:solidFill>
                            <a:srgbClr val="000000"/>
                          </a:solidFill>
                          <a:effectLst/>
                          <a:latin typeface="Calibri" panose="020F0502020204030204" pitchFamily="34" charset="0"/>
                        </a:rPr>
                        <a:t>410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600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90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1,100</a:t>
                      </a:r>
                    </a:p>
                  </a:txBody>
                  <a:tcPr marL="9525" marR="9525" marT="9525" marB="0" anchor="ctr"/>
                </a:tc>
                <a:extLst>
                  <a:ext uri="{0D108BD9-81ED-4DB2-BD59-A6C34878D82A}">
                    <a16:rowId xmlns:a16="http://schemas.microsoft.com/office/drawing/2014/main" val="3503636140"/>
                  </a:ext>
                </a:extLst>
              </a:tr>
              <a:tr h="412750">
                <a:tc>
                  <a:txBody>
                    <a:bodyPr/>
                    <a:lstStyle/>
                    <a:p>
                      <a:r>
                        <a:rPr lang="en-US" sz="1400" dirty="0">
                          <a:latin typeface="Calibri" panose="020F0502020204030204" pitchFamily="34" charset="0"/>
                        </a:rPr>
                        <a:t>Education</a:t>
                      </a:r>
                    </a:p>
                  </a:txBody>
                  <a:tcPr/>
                </a:tc>
                <a:tc>
                  <a:txBody>
                    <a:bodyPr/>
                    <a:lstStyle/>
                    <a:p>
                      <a:pPr algn="ctr" fontAlgn="ctr"/>
                      <a:r>
                        <a:rPr lang="en-US" sz="1400" b="0" i="0" u="none" strike="noStrike" dirty="0">
                          <a:solidFill>
                            <a:srgbClr val="000000"/>
                          </a:solidFill>
                          <a:effectLst/>
                          <a:latin typeface="Calibri" panose="020F0502020204030204" pitchFamily="34" charset="0"/>
                        </a:rPr>
                        <a:t>8,270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8,030</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920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17,220</a:t>
                      </a:r>
                    </a:p>
                  </a:txBody>
                  <a:tcPr marL="9525" marR="9525" marT="9525" marB="0" anchor="ctr"/>
                </a:tc>
                <a:extLst>
                  <a:ext uri="{0D108BD9-81ED-4DB2-BD59-A6C34878D82A}">
                    <a16:rowId xmlns:a16="http://schemas.microsoft.com/office/drawing/2014/main" val="1874148791"/>
                  </a:ext>
                </a:extLst>
              </a:tr>
              <a:tr h="412750">
                <a:tc>
                  <a:txBody>
                    <a:bodyPr/>
                    <a:lstStyle/>
                    <a:p>
                      <a:r>
                        <a:rPr lang="en-US" sz="1400" dirty="0">
                          <a:latin typeface="Calibri" panose="020F0502020204030204" pitchFamily="34" charset="0"/>
                        </a:rPr>
                        <a:t>Arts &amp; Media </a:t>
                      </a:r>
                    </a:p>
                  </a:txBody>
                  <a:tcPr/>
                </a:tc>
                <a:tc>
                  <a:txBody>
                    <a:bodyPr/>
                    <a:lstStyle/>
                    <a:p>
                      <a:pPr algn="ctr" fontAlgn="ctr"/>
                      <a:r>
                        <a:rPr lang="en-US" sz="1400" b="0" i="0" u="none" strike="noStrike" dirty="0">
                          <a:solidFill>
                            <a:srgbClr val="000000"/>
                          </a:solidFill>
                          <a:effectLst/>
                          <a:latin typeface="Calibri" panose="020F0502020204030204" pitchFamily="34" charset="0"/>
                        </a:rPr>
                        <a:t>2,160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3,130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390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5,680</a:t>
                      </a:r>
                    </a:p>
                  </a:txBody>
                  <a:tcPr marL="9525" marR="9525" marT="9525" marB="0" anchor="ctr"/>
                </a:tc>
                <a:extLst>
                  <a:ext uri="{0D108BD9-81ED-4DB2-BD59-A6C34878D82A}">
                    <a16:rowId xmlns:a16="http://schemas.microsoft.com/office/drawing/2014/main" val="4178842268"/>
                  </a:ext>
                </a:extLst>
              </a:tr>
            </a:tbl>
          </a:graphicData>
        </a:graphic>
      </p:graphicFrame>
      <p:sp>
        <p:nvSpPr>
          <p:cNvPr id="8" name="Title 1">
            <a:extLst>
              <a:ext uri="{FF2B5EF4-FFF2-40B4-BE49-F238E27FC236}">
                <a16:creationId xmlns:a16="http://schemas.microsoft.com/office/drawing/2014/main" id="{A31D75E3-598F-462D-9B7A-68F0E8B1E530}"/>
              </a:ext>
            </a:extLst>
          </p:cNvPr>
          <p:cNvSpPr>
            <a:spLocks noGrp="1"/>
          </p:cNvSpPr>
          <p:nvPr>
            <p:ph type="title"/>
          </p:nvPr>
        </p:nvSpPr>
        <p:spPr>
          <a:xfrm>
            <a:off x="152400" y="155448"/>
            <a:ext cx="7239000" cy="755124"/>
          </a:xfrm>
        </p:spPr>
        <p:txBody>
          <a:bodyPr anchor="t" anchorCtr="0">
            <a:normAutofit fontScale="90000"/>
          </a:bodyPr>
          <a:lstStyle/>
          <a:p>
            <a:pPr eaLnBrk="1" hangingPunct="1">
              <a:defRPr/>
            </a:pPr>
            <a:r>
              <a:rPr lang="en-US" altLang="en-US" sz="3300" dirty="0">
                <a:ea typeface="Calibri" panose="020F0502020204030204" pitchFamily="34" charset="0"/>
              </a:rPr>
              <a:t>Annual Separations (2016-2026) vs. Annual Replacements (2014-2024) - Results</a:t>
            </a:r>
            <a:endParaRPr lang="en-US" altLang="en-US" sz="3100" dirty="0">
              <a:ea typeface="Calibri" panose="020F0502020204030204" pitchFamily="34" charset="0"/>
            </a:endParaRPr>
          </a:p>
        </p:txBody>
      </p:sp>
      <p:sp>
        <p:nvSpPr>
          <p:cNvPr id="18" name="TextBox 17">
            <a:extLst>
              <a:ext uri="{FF2B5EF4-FFF2-40B4-BE49-F238E27FC236}">
                <a16:creationId xmlns:a16="http://schemas.microsoft.com/office/drawing/2014/main" id="{FC8F73D4-876B-443D-B429-A5799560CC73}"/>
              </a:ext>
            </a:extLst>
          </p:cNvPr>
          <p:cNvSpPr txBox="1"/>
          <p:nvPr/>
        </p:nvSpPr>
        <p:spPr>
          <a:xfrm>
            <a:off x="304800" y="6380163"/>
            <a:ext cx="8148320" cy="304800"/>
          </a:xfrm>
          <a:prstGeom prst="rect">
            <a:avLst/>
          </a:prstGeom>
        </p:spPr>
        <p:txBody>
          <a:bodyPr vert="horz" wrap="none" lIns="91440" tIns="45720" rIns="91440" bIns="45720" rtlCol="0" anchor="ctr">
            <a:normAutofit/>
          </a:bodyPr>
          <a:lstStyle/>
          <a:p>
            <a:pPr eaLnBrk="1" hangingPunct="1">
              <a:spcBef>
                <a:spcPts val="600"/>
              </a:spcBef>
              <a:spcAft>
                <a:spcPts val="600"/>
              </a:spcAft>
              <a:buFontTx/>
              <a:buNone/>
            </a:pPr>
            <a:r>
              <a:rPr lang="en-US" sz="1100" i="1" dirty="0">
                <a:solidFill>
                  <a:srgbClr val="333333"/>
                </a:solidFill>
                <a:latin typeface="Calibri" panose="020F0502020204030204" pitchFamily="34" charset="0"/>
              </a:rPr>
              <a:t>Source: DWD, Office of Economic Advisors, December 2018 (Long-term 2016-26 new separations method vs. 2014-24 replacements method)</a:t>
            </a:r>
          </a:p>
        </p:txBody>
      </p:sp>
      <p:sp>
        <p:nvSpPr>
          <p:cNvPr id="5" name="TextBox 1">
            <a:extLst>
              <a:ext uri="{FF2B5EF4-FFF2-40B4-BE49-F238E27FC236}">
                <a16:creationId xmlns:a16="http://schemas.microsoft.com/office/drawing/2014/main" id="{45C5EBD3-3BC8-414E-A844-95DCCD5D8099}"/>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7</a:t>
            </a:r>
          </a:p>
        </p:txBody>
      </p:sp>
      <p:graphicFrame>
        <p:nvGraphicFramePr>
          <p:cNvPr id="7" name="Content Placeholder 6">
            <a:extLst>
              <a:ext uri="{FF2B5EF4-FFF2-40B4-BE49-F238E27FC236}">
                <a16:creationId xmlns:a16="http://schemas.microsoft.com/office/drawing/2014/main" id="{C70D9ABE-89F1-4E81-82EB-92698DABFE64}"/>
              </a:ext>
            </a:extLst>
          </p:cNvPr>
          <p:cNvGraphicFramePr>
            <a:graphicFrameLocks noGrp="1"/>
          </p:cNvGraphicFramePr>
          <p:nvPr>
            <p:ph sz="half" idx="2"/>
            <p:extLst>
              <p:ext uri="{D42A27DB-BD31-4B8C-83A1-F6EECF244321}">
                <p14:modId xmlns:p14="http://schemas.microsoft.com/office/powerpoint/2010/main" val="3150149603"/>
              </p:ext>
            </p:extLst>
          </p:nvPr>
        </p:nvGraphicFramePr>
        <p:xfrm>
          <a:off x="4648200" y="1447802"/>
          <a:ext cx="4191000" cy="4899657"/>
        </p:xfrm>
        <a:graphic>
          <a:graphicData uri="http://schemas.openxmlformats.org/drawingml/2006/table">
            <a:tbl>
              <a:tblPr firstRow="1" bandRow="1">
                <a:tableStyleId>{9D7B26C5-4107-4FEC-AEDC-1716B250A1EF}</a:tableStyleId>
              </a:tblPr>
              <a:tblGrid>
                <a:gridCol w="1219200">
                  <a:extLst>
                    <a:ext uri="{9D8B030D-6E8A-4147-A177-3AD203B41FA5}">
                      <a16:colId xmlns:a16="http://schemas.microsoft.com/office/drawing/2014/main" val="2963116940"/>
                    </a:ext>
                  </a:extLst>
                </a:gridCol>
                <a:gridCol w="1371600">
                  <a:extLst>
                    <a:ext uri="{9D8B030D-6E8A-4147-A177-3AD203B41FA5}">
                      <a16:colId xmlns:a16="http://schemas.microsoft.com/office/drawing/2014/main" val="3832204397"/>
                    </a:ext>
                  </a:extLst>
                </a:gridCol>
                <a:gridCol w="762000">
                  <a:extLst>
                    <a:ext uri="{9D8B030D-6E8A-4147-A177-3AD203B41FA5}">
                      <a16:colId xmlns:a16="http://schemas.microsoft.com/office/drawing/2014/main" val="1167278602"/>
                    </a:ext>
                  </a:extLst>
                </a:gridCol>
                <a:gridCol w="838200">
                  <a:extLst>
                    <a:ext uri="{9D8B030D-6E8A-4147-A177-3AD203B41FA5}">
                      <a16:colId xmlns:a16="http://schemas.microsoft.com/office/drawing/2014/main" val="2352655463"/>
                    </a:ext>
                  </a:extLst>
                </a:gridCol>
              </a:tblGrid>
              <a:tr h="481425">
                <a:tc>
                  <a:txBody>
                    <a:bodyPr/>
                    <a:lstStyle/>
                    <a:p>
                      <a:pPr algn="ctr">
                        <a:lnSpc>
                          <a:spcPct val="150000"/>
                        </a:lnSpc>
                      </a:pPr>
                      <a:r>
                        <a:rPr lang="en-US" sz="1400" dirty="0">
                          <a:latin typeface="Calibri" panose="020F0502020204030204" pitchFamily="34" charset="0"/>
                        </a:rPr>
                        <a:t>Occupations </a:t>
                      </a:r>
                    </a:p>
                  </a:txBody>
                  <a:tcPr/>
                </a:tc>
                <a:tc>
                  <a:txBody>
                    <a:bodyPr/>
                    <a:lstStyle/>
                    <a:p>
                      <a:pPr algn="ctr">
                        <a:lnSpc>
                          <a:spcPct val="150000"/>
                        </a:lnSpc>
                      </a:pPr>
                      <a:r>
                        <a:rPr lang="en-US" sz="1400" dirty="0">
                          <a:latin typeface="Calibri" panose="020F0502020204030204" pitchFamily="34" charset="0"/>
                        </a:rPr>
                        <a:t>Replacements</a:t>
                      </a:r>
                    </a:p>
                  </a:txBody>
                  <a:tcPr/>
                </a:tc>
                <a:tc>
                  <a:txBody>
                    <a:bodyPr/>
                    <a:lstStyle/>
                    <a:p>
                      <a:pPr algn="ctr">
                        <a:lnSpc>
                          <a:spcPct val="150000"/>
                        </a:lnSpc>
                      </a:pPr>
                      <a:r>
                        <a:rPr lang="en-US" sz="1400" dirty="0">
                          <a:latin typeface="Calibri" panose="020F0502020204030204" pitchFamily="34" charset="0"/>
                        </a:rPr>
                        <a:t>Growth</a:t>
                      </a:r>
                    </a:p>
                  </a:txBody>
                  <a:tcPr/>
                </a:tc>
                <a:tc>
                  <a:txBody>
                    <a:bodyPr/>
                    <a:lstStyle/>
                    <a:p>
                      <a:pPr algn="ctr">
                        <a:lnSpc>
                          <a:spcPct val="150000"/>
                        </a:lnSpc>
                      </a:pPr>
                      <a:r>
                        <a:rPr lang="en-US" sz="1400" dirty="0">
                          <a:solidFill>
                            <a:schemeClr val="accent6"/>
                          </a:solidFill>
                          <a:latin typeface="Calibri" panose="020F0502020204030204" pitchFamily="34" charset="0"/>
                        </a:rPr>
                        <a:t>Total </a:t>
                      </a:r>
                    </a:p>
                  </a:txBody>
                  <a:tcPr/>
                </a:tc>
                <a:extLst>
                  <a:ext uri="{0D108BD9-81ED-4DB2-BD59-A6C34878D82A}">
                    <a16:rowId xmlns:a16="http://schemas.microsoft.com/office/drawing/2014/main" val="89061720"/>
                  </a:ext>
                </a:extLst>
              </a:tr>
              <a:tr h="382500">
                <a:tc>
                  <a:txBody>
                    <a:bodyPr/>
                    <a:lstStyle/>
                    <a:p>
                      <a:r>
                        <a:rPr lang="en-US" sz="1400" b="0" i="1" dirty="0">
                          <a:latin typeface="Calibri" panose="020F0502020204030204" pitchFamily="34" charset="0"/>
                        </a:rPr>
                        <a:t>Total</a:t>
                      </a:r>
                    </a:p>
                  </a:txBody>
                  <a:tcPr/>
                </a:tc>
                <a:tc>
                  <a:txBody>
                    <a:bodyPr/>
                    <a:lstStyle/>
                    <a:p>
                      <a:pPr algn="ctr" fontAlgn="ctr"/>
                      <a:r>
                        <a:rPr lang="en-US" sz="1400" b="0" i="1" u="none" strike="noStrike" dirty="0">
                          <a:solidFill>
                            <a:srgbClr val="000000"/>
                          </a:solidFill>
                          <a:effectLst/>
                          <a:latin typeface="Calibri" panose="020F0502020204030204" pitchFamily="34" charset="0"/>
                        </a:rPr>
                        <a:t>21,960</a:t>
                      </a:r>
                    </a:p>
                  </a:txBody>
                  <a:tcPr marL="9525" marR="9525" marT="9525" marB="0" anchor="ctr"/>
                </a:tc>
                <a:tc>
                  <a:txBody>
                    <a:bodyPr/>
                    <a:lstStyle/>
                    <a:p>
                      <a:pPr algn="ctr" fontAlgn="ctr"/>
                      <a:r>
                        <a:rPr lang="en-US" sz="1400" b="0" i="1" u="none" strike="noStrike" dirty="0">
                          <a:solidFill>
                            <a:srgbClr val="000000"/>
                          </a:solidFill>
                          <a:effectLst/>
                          <a:latin typeface="Calibri" panose="020F0502020204030204" pitchFamily="34" charset="0"/>
                        </a:rPr>
                        <a:t>76,030</a:t>
                      </a:r>
                    </a:p>
                  </a:txBody>
                  <a:tcPr marL="9525" marR="9525" marT="9525" marB="0" anchor="ctr"/>
                </a:tc>
                <a:tc>
                  <a:txBody>
                    <a:bodyPr/>
                    <a:lstStyle/>
                    <a:p>
                      <a:pPr algn="ctr" fontAlgn="ctr"/>
                      <a:r>
                        <a:rPr lang="en-US" sz="1400" b="1" i="1" u="none" strike="noStrike" dirty="0">
                          <a:solidFill>
                            <a:srgbClr val="000000"/>
                          </a:solidFill>
                          <a:effectLst/>
                          <a:latin typeface="Calibri" panose="020F0502020204030204" pitchFamily="34" charset="0"/>
                        </a:rPr>
                        <a:t>97,980</a:t>
                      </a:r>
                    </a:p>
                  </a:txBody>
                  <a:tcPr marL="9525" marR="9525" marT="9525" marB="0" anchor="ctr"/>
                </a:tc>
                <a:extLst>
                  <a:ext uri="{0D108BD9-81ED-4DB2-BD59-A6C34878D82A}">
                    <a16:rowId xmlns:a16="http://schemas.microsoft.com/office/drawing/2014/main" val="1199796232"/>
                  </a:ext>
                </a:extLst>
              </a:tr>
              <a:tr h="486375">
                <a:tc>
                  <a:txBody>
                    <a:bodyPr/>
                    <a:lstStyle/>
                    <a:p>
                      <a:r>
                        <a:rPr lang="en-US" sz="1400" dirty="0">
                          <a:latin typeface="Calibri" panose="020F0502020204030204" pitchFamily="34" charset="0"/>
                        </a:rPr>
                        <a:t>Management</a:t>
                      </a:r>
                    </a:p>
                  </a:txBody>
                  <a:tcPr/>
                </a:tc>
                <a:tc>
                  <a:txBody>
                    <a:bodyPr/>
                    <a:lstStyle/>
                    <a:p>
                      <a:pPr algn="ctr" fontAlgn="ctr"/>
                      <a:r>
                        <a:rPr lang="en-US" sz="1400" b="0" i="0" u="none" strike="noStrike" dirty="0">
                          <a:solidFill>
                            <a:srgbClr val="000000"/>
                          </a:solidFill>
                          <a:effectLst/>
                          <a:latin typeface="Calibri" panose="020F0502020204030204" pitchFamily="34" charset="0"/>
                        </a:rPr>
                        <a:t>1,630</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4,880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6,510</a:t>
                      </a:r>
                    </a:p>
                  </a:txBody>
                  <a:tcPr marL="9525" marR="9525" marT="9525" marB="0" anchor="ctr"/>
                </a:tc>
                <a:extLst>
                  <a:ext uri="{0D108BD9-81ED-4DB2-BD59-A6C34878D82A}">
                    <a16:rowId xmlns:a16="http://schemas.microsoft.com/office/drawing/2014/main" val="3912329238"/>
                  </a:ext>
                </a:extLst>
              </a:tr>
              <a:tr h="382500">
                <a:tc>
                  <a:txBody>
                    <a:bodyPr/>
                    <a:lstStyle/>
                    <a:p>
                      <a:r>
                        <a:rPr lang="en-US" sz="1400" dirty="0">
                          <a:latin typeface="Calibri" panose="020F0502020204030204" pitchFamily="34" charset="0"/>
                        </a:rPr>
                        <a:t>Financial</a:t>
                      </a:r>
                    </a:p>
                  </a:txBody>
                  <a:tcPr/>
                </a:tc>
                <a:tc>
                  <a:txBody>
                    <a:bodyPr/>
                    <a:lstStyle/>
                    <a:p>
                      <a:pPr algn="ctr" fontAlgn="ctr"/>
                      <a:r>
                        <a:rPr lang="en-US" sz="1400" b="0" i="0" u="none" strike="noStrike" dirty="0">
                          <a:solidFill>
                            <a:srgbClr val="000000"/>
                          </a:solidFill>
                          <a:effectLst/>
                          <a:latin typeface="Calibri" panose="020F0502020204030204" pitchFamily="34" charset="0"/>
                        </a:rPr>
                        <a:t>1,390</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3,180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4,570</a:t>
                      </a:r>
                    </a:p>
                  </a:txBody>
                  <a:tcPr marL="9525" marR="9525" marT="9525" marB="0" anchor="ctr"/>
                </a:tc>
                <a:extLst>
                  <a:ext uri="{0D108BD9-81ED-4DB2-BD59-A6C34878D82A}">
                    <a16:rowId xmlns:a16="http://schemas.microsoft.com/office/drawing/2014/main" val="2022147896"/>
                  </a:ext>
                </a:extLst>
              </a:tr>
              <a:tr h="545619">
                <a:tc>
                  <a:txBody>
                    <a:bodyPr/>
                    <a:lstStyle/>
                    <a:p>
                      <a:r>
                        <a:rPr lang="en-US" sz="1400" dirty="0">
                          <a:latin typeface="Calibri" panose="020F0502020204030204" pitchFamily="34" charset="0"/>
                        </a:rPr>
                        <a:t>Computer &amp; Math</a:t>
                      </a:r>
                    </a:p>
                  </a:txBody>
                  <a:tcPr/>
                </a:tc>
                <a:tc>
                  <a:txBody>
                    <a:bodyPr/>
                    <a:lstStyle/>
                    <a:p>
                      <a:pPr algn="ctr" fontAlgn="ctr"/>
                      <a:r>
                        <a:rPr lang="en-US" sz="1400" b="0" i="0" u="none" strike="noStrike" dirty="0">
                          <a:solidFill>
                            <a:srgbClr val="000000"/>
                          </a:solidFill>
                          <a:effectLst/>
                          <a:latin typeface="Calibri" panose="020F0502020204030204" pitchFamily="34" charset="0"/>
                        </a:rPr>
                        <a:t>1,150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1,080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2,240</a:t>
                      </a:r>
                    </a:p>
                  </a:txBody>
                  <a:tcPr marL="9525" marR="9525" marT="9525" marB="0" anchor="ctr"/>
                </a:tc>
                <a:extLst>
                  <a:ext uri="{0D108BD9-81ED-4DB2-BD59-A6C34878D82A}">
                    <a16:rowId xmlns:a16="http://schemas.microsoft.com/office/drawing/2014/main" val="600470207"/>
                  </a:ext>
                </a:extLst>
              </a:tr>
              <a:tr h="545619">
                <a:tc>
                  <a:txBody>
                    <a:bodyPr/>
                    <a:lstStyle/>
                    <a:p>
                      <a:r>
                        <a:rPr lang="en-US" sz="1400" dirty="0">
                          <a:latin typeface="Calibri" panose="020F0502020204030204" pitchFamily="34" charset="0"/>
                        </a:rPr>
                        <a:t>Architect &amp; Engineer</a:t>
                      </a:r>
                    </a:p>
                  </a:txBody>
                  <a:tcPr/>
                </a:tc>
                <a:tc>
                  <a:txBody>
                    <a:bodyPr/>
                    <a:lstStyle/>
                    <a:p>
                      <a:pPr algn="ctr" fontAlgn="ctr"/>
                      <a:r>
                        <a:rPr lang="en-US" sz="1400" b="0" i="0" u="none" strike="noStrike" dirty="0">
                          <a:solidFill>
                            <a:srgbClr val="000000"/>
                          </a:solidFill>
                          <a:effectLst/>
                          <a:latin typeface="Calibri" panose="020F0502020204030204" pitchFamily="34" charset="0"/>
                        </a:rPr>
                        <a:t>300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1,320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1,620</a:t>
                      </a:r>
                    </a:p>
                  </a:txBody>
                  <a:tcPr marL="9525" marR="9525" marT="9525" marB="0" anchor="ctr"/>
                </a:tc>
                <a:extLst>
                  <a:ext uri="{0D108BD9-81ED-4DB2-BD59-A6C34878D82A}">
                    <a16:rowId xmlns:a16="http://schemas.microsoft.com/office/drawing/2014/main" val="1240771362"/>
                  </a:ext>
                </a:extLst>
              </a:tr>
              <a:tr h="382500">
                <a:tc>
                  <a:txBody>
                    <a:bodyPr/>
                    <a:lstStyle/>
                    <a:p>
                      <a:r>
                        <a:rPr lang="en-US" sz="1400" dirty="0">
                          <a:latin typeface="Calibri" panose="020F0502020204030204" pitchFamily="34" charset="0"/>
                        </a:rPr>
                        <a:t>Life &amp; Social </a:t>
                      </a:r>
                    </a:p>
                  </a:txBody>
                  <a:tcPr/>
                </a:tc>
                <a:tc>
                  <a:txBody>
                    <a:bodyPr/>
                    <a:lstStyle/>
                    <a:p>
                      <a:pPr algn="ctr" fontAlgn="ctr"/>
                      <a:r>
                        <a:rPr lang="en-US" sz="1400" b="0" i="0" u="none" strike="noStrike" dirty="0">
                          <a:solidFill>
                            <a:srgbClr val="000000"/>
                          </a:solidFill>
                          <a:effectLst/>
                          <a:latin typeface="Calibri" panose="020F0502020204030204" pitchFamily="34" charset="0"/>
                        </a:rPr>
                        <a:t>270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720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990</a:t>
                      </a:r>
                    </a:p>
                  </a:txBody>
                  <a:tcPr marL="9525" marR="9525" marT="9525" marB="0" anchor="ctr"/>
                </a:tc>
                <a:extLst>
                  <a:ext uri="{0D108BD9-81ED-4DB2-BD59-A6C34878D82A}">
                    <a16:rowId xmlns:a16="http://schemas.microsoft.com/office/drawing/2014/main" val="1566256421"/>
                  </a:ext>
                </a:extLst>
              </a:tr>
              <a:tr h="545619">
                <a:tc>
                  <a:txBody>
                    <a:bodyPr/>
                    <a:lstStyle/>
                    <a:p>
                      <a:r>
                        <a:rPr lang="en-US" sz="1400" dirty="0">
                          <a:latin typeface="Calibri" panose="020F0502020204030204" pitchFamily="34" charset="0"/>
                        </a:rPr>
                        <a:t>Community &amp; Social </a:t>
                      </a:r>
                    </a:p>
                  </a:txBody>
                  <a:tcPr/>
                </a:tc>
                <a:tc>
                  <a:txBody>
                    <a:bodyPr/>
                    <a:lstStyle/>
                    <a:p>
                      <a:pPr algn="ctr" fontAlgn="ctr"/>
                      <a:r>
                        <a:rPr lang="en-US" sz="1400" b="0" i="0" u="none" strike="noStrike" dirty="0">
                          <a:solidFill>
                            <a:srgbClr val="000000"/>
                          </a:solidFill>
                          <a:effectLst/>
                          <a:latin typeface="Calibri" panose="020F0502020204030204" pitchFamily="34" charset="0"/>
                        </a:rPr>
                        <a:t>390</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920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1,310</a:t>
                      </a:r>
                    </a:p>
                  </a:txBody>
                  <a:tcPr marL="9525" marR="9525" marT="9525" marB="0" anchor="ctr"/>
                </a:tc>
                <a:extLst>
                  <a:ext uri="{0D108BD9-81ED-4DB2-BD59-A6C34878D82A}">
                    <a16:rowId xmlns:a16="http://schemas.microsoft.com/office/drawing/2014/main" val="2440765178"/>
                  </a:ext>
                </a:extLst>
              </a:tr>
              <a:tr h="382500">
                <a:tc>
                  <a:txBody>
                    <a:bodyPr/>
                    <a:lstStyle/>
                    <a:p>
                      <a:r>
                        <a:rPr lang="en-US" sz="1400" dirty="0">
                          <a:latin typeface="Calibri" panose="020F0502020204030204" pitchFamily="34" charset="0"/>
                        </a:rPr>
                        <a:t>Legal </a:t>
                      </a:r>
                    </a:p>
                  </a:txBody>
                  <a:tcPr/>
                </a:tc>
                <a:tc>
                  <a:txBody>
                    <a:bodyPr/>
                    <a:lstStyle/>
                    <a:p>
                      <a:pPr algn="ctr" fontAlgn="ctr"/>
                      <a:r>
                        <a:rPr lang="en-US" sz="1400" b="0" i="0" u="none" strike="noStrike">
                          <a:solidFill>
                            <a:srgbClr val="000000"/>
                          </a:solidFill>
                          <a:effectLst/>
                          <a:latin typeface="Calibri" panose="020F0502020204030204" pitchFamily="34" charset="0"/>
                        </a:rPr>
                        <a:t>50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280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330</a:t>
                      </a:r>
                    </a:p>
                  </a:txBody>
                  <a:tcPr marL="9525" marR="9525" marT="9525" marB="0" anchor="ctr"/>
                </a:tc>
                <a:extLst>
                  <a:ext uri="{0D108BD9-81ED-4DB2-BD59-A6C34878D82A}">
                    <a16:rowId xmlns:a16="http://schemas.microsoft.com/office/drawing/2014/main" val="3284402359"/>
                  </a:ext>
                </a:extLst>
              </a:tr>
              <a:tr h="382500">
                <a:tc>
                  <a:txBody>
                    <a:bodyPr/>
                    <a:lstStyle/>
                    <a:p>
                      <a:r>
                        <a:rPr lang="en-US" sz="1400" dirty="0">
                          <a:latin typeface="Calibri" panose="020F0502020204030204" pitchFamily="34" charset="0"/>
                        </a:rPr>
                        <a:t>Education</a:t>
                      </a:r>
                    </a:p>
                  </a:txBody>
                  <a:tcPr/>
                </a:tc>
                <a:tc>
                  <a:txBody>
                    <a:bodyPr/>
                    <a:lstStyle/>
                    <a:p>
                      <a:pPr algn="ctr" fontAlgn="ctr"/>
                      <a:r>
                        <a:rPr lang="en-US" sz="1400" b="0" i="0" u="none" strike="noStrike" dirty="0">
                          <a:solidFill>
                            <a:srgbClr val="000000"/>
                          </a:solidFill>
                          <a:effectLst/>
                          <a:latin typeface="Calibri" panose="020F0502020204030204" pitchFamily="34" charset="0"/>
                        </a:rPr>
                        <a:t>900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5,640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6,540</a:t>
                      </a:r>
                    </a:p>
                  </a:txBody>
                  <a:tcPr marL="9525" marR="9525" marT="9525" marB="0" anchor="ctr"/>
                </a:tc>
                <a:extLst>
                  <a:ext uri="{0D108BD9-81ED-4DB2-BD59-A6C34878D82A}">
                    <a16:rowId xmlns:a16="http://schemas.microsoft.com/office/drawing/2014/main" val="4131094758"/>
                  </a:ext>
                </a:extLst>
              </a:tr>
              <a:tr h="382500">
                <a:tc>
                  <a:txBody>
                    <a:bodyPr/>
                    <a:lstStyle/>
                    <a:p>
                      <a:r>
                        <a:rPr lang="en-US" sz="1400" dirty="0">
                          <a:latin typeface="Calibri" panose="020F0502020204030204" pitchFamily="34" charset="0"/>
                        </a:rPr>
                        <a:t>Arts &amp; Media </a:t>
                      </a:r>
                    </a:p>
                  </a:txBody>
                  <a:tcPr/>
                </a:tc>
                <a:tc>
                  <a:txBody>
                    <a:bodyPr/>
                    <a:lstStyle/>
                    <a:p>
                      <a:pPr algn="ctr" fontAlgn="ctr"/>
                      <a:r>
                        <a:rPr lang="en-US" sz="1400" b="0" i="0" u="none" strike="noStrike" dirty="0">
                          <a:solidFill>
                            <a:srgbClr val="000000"/>
                          </a:solidFill>
                          <a:effectLst/>
                          <a:latin typeface="Calibri" panose="020F0502020204030204" pitchFamily="34" charset="0"/>
                        </a:rPr>
                        <a:t>290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1,320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1,610</a:t>
                      </a:r>
                    </a:p>
                  </a:txBody>
                  <a:tcPr marL="9525" marR="9525" marT="9525" marB="0" anchor="ctr"/>
                </a:tc>
                <a:extLst>
                  <a:ext uri="{0D108BD9-81ED-4DB2-BD59-A6C34878D82A}">
                    <a16:rowId xmlns:a16="http://schemas.microsoft.com/office/drawing/2014/main" val="3406497079"/>
                  </a:ext>
                </a:extLst>
              </a:tr>
            </a:tbl>
          </a:graphicData>
        </a:graphic>
      </p:graphicFrame>
    </p:spTree>
    <p:extLst>
      <p:ext uri="{BB962C8B-B14F-4D97-AF65-F5344CB8AC3E}">
        <p14:creationId xmlns:p14="http://schemas.microsoft.com/office/powerpoint/2010/main" val="3933349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FBBD82CE-F9BF-4537-B527-74631BF20898}"/>
              </a:ext>
            </a:extLst>
          </p:cNvPr>
          <p:cNvGraphicFramePr>
            <a:graphicFrameLocks noGrp="1"/>
          </p:cNvGraphicFramePr>
          <p:nvPr>
            <p:ph sz="half" idx="1"/>
            <p:extLst>
              <p:ext uri="{D42A27DB-BD31-4B8C-83A1-F6EECF244321}">
                <p14:modId xmlns:p14="http://schemas.microsoft.com/office/powerpoint/2010/main" val="817811294"/>
              </p:ext>
            </p:extLst>
          </p:nvPr>
        </p:nvGraphicFramePr>
        <p:xfrm>
          <a:off x="304800" y="1447799"/>
          <a:ext cx="4191000" cy="4932364"/>
        </p:xfrm>
        <a:graphic>
          <a:graphicData uri="http://schemas.openxmlformats.org/drawingml/2006/table">
            <a:tbl>
              <a:tblPr firstRow="1" bandRow="1">
                <a:tableStyleId>{9D7B26C5-4107-4FEC-AEDC-1716B250A1EF}</a:tableStyleId>
              </a:tblPr>
              <a:tblGrid>
                <a:gridCol w="1186132">
                  <a:extLst>
                    <a:ext uri="{9D8B030D-6E8A-4147-A177-3AD203B41FA5}">
                      <a16:colId xmlns:a16="http://schemas.microsoft.com/office/drawing/2014/main" val="2464114215"/>
                    </a:ext>
                  </a:extLst>
                </a:gridCol>
                <a:gridCol w="632604">
                  <a:extLst>
                    <a:ext uri="{9D8B030D-6E8A-4147-A177-3AD203B41FA5}">
                      <a16:colId xmlns:a16="http://schemas.microsoft.com/office/drawing/2014/main" val="1752839852"/>
                    </a:ext>
                  </a:extLst>
                </a:gridCol>
                <a:gridCol w="869830">
                  <a:extLst>
                    <a:ext uri="{9D8B030D-6E8A-4147-A177-3AD203B41FA5}">
                      <a16:colId xmlns:a16="http://schemas.microsoft.com/office/drawing/2014/main" val="661452783"/>
                    </a:ext>
                  </a:extLst>
                </a:gridCol>
                <a:gridCol w="869830">
                  <a:extLst>
                    <a:ext uri="{9D8B030D-6E8A-4147-A177-3AD203B41FA5}">
                      <a16:colId xmlns:a16="http://schemas.microsoft.com/office/drawing/2014/main" val="817906482"/>
                    </a:ext>
                  </a:extLst>
                </a:gridCol>
                <a:gridCol w="632604">
                  <a:extLst>
                    <a:ext uri="{9D8B030D-6E8A-4147-A177-3AD203B41FA5}">
                      <a16:colId xmlns:a16="http://schemas.microsoft.com/office/drawing/2014/main" val="235811465"/>
                    </a:ext>
                  </a:extLst>
                </a:gridCol>
              </a:tblGrid>
              <a:tr h="418433">
                <a:tc>
                  <a:txBody>
                    <a:bodyPr/>
                    <a:lstStyle/>
                    <a:p>
                      <a:pPr algn="ctr">
                        <a:lnSpc>
                          <a:spcPct val="150000"/>
                        </a:lnSpc>
                      </a:pPr>
                      <a:r>
                        <a:rPr lang="en-US" sz="1400" b="1" dirty="0">
                          <a:latin typeface="Calibri" panose="020F0502020204030204" pitchFamily="34" charset="0"/>
                        </a:rPr>
                        <a:t>Occupations</a:t>
                      </a:r>
                    </a:p>
                  </a:txBody>
                  <a:tcPr/>
                </a:tc>
                <a:tc>
                  <a:txBody>
                    <a:bodyPr/>
                    <a:lstStyle/>
                    <a:p>
                      <a:pPr algn="ctr">
                        <a:lnSpc>
                          <a:spcPct val="150000"/>
                        </a:lnSpc>
                      </a:pPr>
                      <a:r>
                        <a:rPr lang="en-US" sz="1400" b="1" dirty="0">
                          <a:latin typeface="Calibri" panose="020F0502020204030204" pitchFamily="34" charset="0"/>
                        </a:rPr>
                        <a:t>Exits</a:t>
                      </a:r>
                    </a:p>
                  </a:txBody>
                  <a:tcPr/>
                </a:tc>
                <a:tc>
                  <a:txBody>
                    <a:bodyPr/>
                    <a:lstStyle/>
                    <a:p>
                      <a:pPr algn="ctr">
                        <a:lnSpc>
                          <a:spcPct val="150000"/>
                        </a:lnSpc>
                      </a:pPr>
                      <a:r>
                        <a:rPr lang="en-US" sz="1400" b="1" dirty="0">
                          <a:latin typeface="Calibri" panose="020F0502020204030204" pitchFamily="34" charset="0"/>
                        </a:rPr>
                        <a:t>Transfer</a:t>
                      </a:r>
                    </a:p>
                  </a:txBody>
                  <a:tcPr/>
                </a:tc>
                <a:tc>
                  <a:txBody>
                    <a:bodyPr/>
                    <a:lstStyle/>
                    <a:p>
                      <a:pPr algn="ctr">
                        <a:lnSpc>
                          <a:spcPct val="150000"/>
                        </a:lnSpc>
                      </a:pPr>
                      <a:r>
                        <a:rPr lang="en-US" sz="1400" b="1" dirty="0">
                          <a:latin typeface="Calibri" panose="020F0502020204030204" pitchFamily="34" charset="0"/>
                        </a:rPr>
                        <a:t>Growth</a:t>
                      </a:r>
                    </a:p>
                  </a:txBody>
                  <a:tcPr/>
                </a:tc>
                <a:tc>
                  <a:txBody>
                    <a:bodyPr/>
                    <a:lstStyle/>
                    <a:p>
                      <a:pPr algn="ctr">
                        <a:lnSpc>
                          <a:spcPct val="150000"/>
                        </a:lnSpc>
                      </a:pPr>
                      <a:r>
                        <a:rPr lang="en-US" sz="1400" b="1" dirty="0">
                          <a:solidFill>
                            <a:schemeClr val="accent6"/>
                          </a:solidFill>
                          <a:latin typeface="Calibri" panose="020F0502020204030204" pitchFamily="34" charset="0"/>
                        </a:rPr>
                        <a:t>Total</a:t>
                      </a:r>
                      <a:r>
                        <a:rPr lang="en-US" sz="1400" b="1" dirty="0">
                          <a:latin typeface="Calibri" panose="020F0502020204030204" pitchFamily="34" charset="0"/>
                        </a:rPr>
                        <a:t> </a:t>
                      </a:r>
                    </a:p>
                  </a:txBody>
                  <a:tcPr/>
                </a:tc>
                <a:extLst>
                  <a:ext uri="{0D108BD9-81ED-4DB2-BD59-A6C34878D82A}">
                    <a16:rowId xmlns:a16="http://schemas.microsoft.com/office/drawing/2014/main" val="3754314527"/>
                  </a:ext>
                </a:extLst>
              </a:tr>
              <a:tr h="525295">
                <a:tc>
                  <a:txBody>
                    <a:bodyPr/>
                    <a:lstStyle/>
                    <a:p>
                      <a:r>
                        <a:rPr lang="en-US" sz="1400" b="0" i="0" dirty="0">
                          <a:latin typeface="Calibri" panose="020F0502020204030204" pitchFamily="34" charset="0"/>
                        </a:rPr>
                        <a:t>Health Practitioners</a:t>
                      </a:r>
                    </a:p>
                  </a:txBody>
                  <a:tcPr/>
                </a:tc>
                <a:tc>
                  <a:txBody>
                    <a:bodyPr/>
                    <a:lstStyle/>
                    <a:p>
                      <a:pPr algn="ctr" fontAlgn="ctr"/>
                      <a:r>
                        <a:rPr lang="en-US" sz="1400" b="0" i="0" u="none" strike="noStrike" dirty="0">
                          <a:solidFill>
                            <a:srgbClr val="000000"/>
                          </a:solidFill>
                          <a:effectLst/>
                          <a:latin typeface="Calibri" panose="020F0502020204030204" pitchFamily="34" charset="0"/>
                        </a:rPr>
                        <a:t>4,560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4,480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1,480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10,560</a:t>
                      </a:r>
                    </a:p>
                  </a:txBody>
                  <a:tcPr marL="9525" marR="9525" marT="9525" marB="0" anchor="ctr"/>
                </a:tc>
                <a:extLst>
                  <a:ext uri="{0D108BD9-81ED-4DB2-BD59-A6C34878D82A}">
                    <a16:rowId xmlns:a16="http://schemas.microsoft.com/office/drawing/2014/main" val="1347805764"/>
                  </a:ext>
                </a:extLst>
              </a:tr>
              <a:tr h="525295">
                <a:tc>
                  <a:txBody>
                    <a:bodyPr/>
                    <a:lstStyle/>
                    <a:p>
                      <a:r>
                        <a:rPr lang="en-US" sz="1400" dirty="0">
                          <a:latin typeface="Calibri" panose="020F0502020204030204" pitchFamily="34" charset="0"/>
                        </a:rPr>
                        <a:t>Health Support</a:t>
                      </a:r>
                    </a:p>
                  </a:txBody>
                  <a:tcPr/>
                </a:tc>
                <a:tc>
                  <a:txBody>
                    <a:bodyPr/>
                    <a:lstStyle/>
                    <a:p>
                      <a:pPr algn="ctr" fontAlgn="ctr"/>
                      <a:r>
                        <a:rPr lang="en-US" sz="1400" b="0" i="0" u="none" strike="noStrike" dirty="0">
                          <a:solidFill>
                            <a:srgbClr val="000000"/>
                          </a:solidFill>
                          <a:effectLst/>
                          <a:latin typeface="Calibri" panose="020F0502020204030204" pitchFamily="34" charset="0"/>
                        </a:rPr>
                        <a:t>4,490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4,330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810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9,630</a:t>
                      </a:r>
                    </a:p>
                  </a:txBody>
                  <a:tcPr marL="9525" marR="9525" marT="9525" marB="0" anchor="ctr"/>
                </a:tc>
                <a:extLst>
                  <a:ext uri="{0D108BD9-81ED-4DB2-BD59-A6C34878D82A}">
                    <a16:rowId xmlns:a16="http://schemas.microsoft.com/office/drawing/2014/main" val="1881812072"/>
                  </a:ext>
                </a:extLst>
              </a:tr>
              <a:tr h="525295">
                <a:tc>
                  <a:txBody>
                    <a:bodyPr/>
                    <a:lstStyle/>
                    <a:p>
                      <a:r>
                        <a:rPr lang="en-US" sz="1400" dirty="0">
                          <a:latin typeface="Calibri" panose="020F0502020204030204" pitchFamily="34" charset="0"/>
                        </a:rPr>
                        <a:t>Protective Service </a:t>
                      </a:r>
                    </a:p>
                  </a:txBody>
                  <a:tcPr/>
                </a:tc>
                <a:tc>
                  <a:txBody>
                    <a:bodyPr/>
                    <a:lstStyle/>
                    <a:p>
                      <a:pPr algn="ctr" fontAlgn="ctr"/>
                      <a:r>
                        <a:rPr lang="en-US" sz="1400" b="0" i="0" u="none" strike="noStrike" dirty="0">
                          <a:solidFill>
                            <a:srgbClr val="000000"/>
                          </a:solidFill>
                          <a:effectLst/>
                          <a:latin typeface="Calibri" panose="020F0502020204030204" pitchFamily="34" charset="0"/>
                        </a:rPr>
                        <a:t>3,010</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3,220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160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6,390</a:t>
                      </a:r>
                    </a:p>
                  </a:txBody>
                  <a:tcPr marL="9525" marR="9525" marT="9525" marB="0" anchor="ctr"/>
                </a:tc>
                <a:extLst>
                  <a:ext uri="{0D108BD9-81ED-4DB2-BD59-A6C34878D82A}">
                    <a16:rowId xmlns:a16="http://schemas.microsoft.com/office/drawing/2014/main" val="1569898834"/>
                  </a:ext>
                </a:extLst>
              </a:tr>
              <a:tr h="525295">
                <a:tc>
                  <a:txBody>
                    <a:bodyPr/>
                    <a:lstStyle/>
                    <a:p>
                      <a:r>
                        <a:rPr lang="en-US" sz="1400" dirty="0">
                          <a:latin typeface="Calibri" panose="020F0502020204030204" pitchFamily="34" charset="0"/>
                        </a:rPr>
                        <a:t>Food Prep and Serving</a:t>
                      </a:r>
                    </a:p>
                  </a:txBody>
                  <a:tcPr/>
                </a:tc>
                <a:tc>
                  <a:txBody>
                    <a:bodyPr/>
                    <a:lstStyle/>
                    <a:p>
                      <a:pPr algn="ctr" fontAlgn="ctr"/>
                      <a:r>
                        <a:rPr lang="en-US" sz="1400" b="0" i="0" u="none" strike="noStrike" dirty="0">
                          <a:solidFill>
                            <a:srgbClr val="000000"/>
                          </a:solidFill>
                          <a:effectLst/>
                          <a:latin typeface="Calibri" panose="020F0502020204030204" pitchFamily="34" charset="0"/>
                        </a:rPr>
                        <a:t>19,110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24,830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2,630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46,570</a:t>
                      </a:r>
                    </a:p>
                  </a:txBody>
                  <a:tcPr marL="9525" marR="9525" marT="9525" marB="0" anchor="ctr"/>
                </a:tc>
                <a:extLst>
                  <a:ext uri="{0D108BD9-81ED-4DB2-BD59-A6C34878D82A}">
                    <a16:rowId xmlns:a16="http://schemas.microsoft.com/office/drawing/2014/main" val="4223055806"/>
                  </a:ext>
                </a:extLst>
              </a:tr>
              <a:tr h="525295">
                <a:tc>
                  <a:txBody>
                    <a:bodyPr/>
                    <a:lstStyle/>
                    <a:p>
                      <a:r>
                        <a:rPr lang="en-US" sz="1400" dirty="0">
                          <a:latin typeface="Calibri" panose="020F0502020204030204" pitchFamily="34" charset="0"/>
                        </a:rPr>
                        <a:t>Buildings Maintenance </a:t>
                      </a:r>
                    </a:p>
                  </a:txBody>
                  <a:tcPr/>
                </a:tc>
                <a:tc>
                  <a:txBody>
                    <a:bodyPr/>
                    <a:lstStyle/>
                    <a:p>
                      <a:pPr algn="ctr" fontAlgn="ctr"/>
                      <a:r>
                        <a:rPr lang="en-US" sz="1400" b="0" i="0" u="none" strike="noStrike" dirty="0">
                          <a:solidFill>
                            <a:srgbClr val="000000"/>
                          </a:solidFill>
                          <a:effectLst/>
                          <a:latin typeface="Calibri" panose="020F0502020204030204" pitchFamily="34" charset="0"/>
                        </a:rPr>
                        <a:t>6,190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6,390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650</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13,230</a:t>
                      </a:r>
                    </a:p>
                  </a:txBody>
                  <a:tcPr marL="9525" marR="9525" marT="9525" marB="0" anchor="ctr"/>
                </a:tc>
                <a:extLst>
                  <a:ext uri="{0D108BD9-81ED-4DB2-BD59-A6C34878D82A}">
                    <a16:rowId xmlns:a16="http://schemas.microsoft.com/office/drawing/2014/main" val="3743781073"/>
                  </a:ext>
                </a:extLst>
              </a:tr>
              <a:tr h="418433">
                <a:tc>
                  <a:txBody>
                    <a:bodyPr/>
                    <a:lstStyle/>
                    <a:p>
                      <a:r>
                        <a:rPr lang="en-US" sz="1400" dirty="0">
                          <a:latin typeface="Calibri" panose="020F0502020204030204" pitchFamily="34" charset="0"/>
                        </a:rPr>
                        <a:t>Personal Care </a:t>
                      </a:r>
                    </a:p>
                  </a:txBody>
                  <a:tcPr/>
                </a:tc>
                <a:tc>
                  <a:txBody>
                    <a:bodyPr/>
                    <a:lstStyle/>
                    <a:p>
                      <a:pPr algn="ctr" fontAlgn="ctr"/>
                      <a:r>
                        <a:rPr lang="en-US" sz="1400" b="0" i="0" u="none" strike="noStrike" dirty="0">
                          <a:solidFill>
                            <a:srgbClr val="000000"/>
                          </a:solidFill>
                          <a:effectLst/>
                          <a:latin typeface="Calibri" panose="020F0502020204030204" pitchFamily="34" charset="0"/>
                        </a:rPr>
                        <a:t>12,730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11,920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2,750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27,400</a:t>
                      </a:r>
                    </a:p>
                  </a:txBody>
                  <a:tcPr marL="9525" marR="9525" marT="9525" marB="0" anchor="ctr"/>
                </a:tc>
                <a:extLst>
                  <a:ext uri="{0D108BD9-81ED-4DB2-BD59-A6C34878D82A}">
                    <a16:rowId xmlns:a16="http://schemas.microsoft.com/office/drawing/2014/main" val="2632832838"/>
                  </a:ext>
                </a:extLst>
              </a:tr>
              <a:tr h="418433">
                <a:tc>
                  <a:txBody>
                    <a:bodyPr/>
                    <a:lstStyle/>
                    <a:p>
                      <a:r>
                        <a:rPr lang="en-US" sz="1400" dirty="0">
                          <a:latin typeface="Calibri" panose="020F0502020204030204" pitchFamily="34" charset="0"/>
                        </a:rPr>
                        <a:t>Sales </a:t>
                      </a:r>
                    </a:p>
                  </a:txBody>
                  <a:tcPr/>
                </a:tc>
                <a:tc>
                  <a:txBody>
                    <a:bodyPr/>
                    <a:lstStyle/>
                    <a:p>
                      <a:pPr algn="ctr" fontAlgn="ctr"/>
                      <a:r>
                        <a:rPr lang="en-US" sz="1400" b="0" i="0" u="none" strike="noStrike" dirty="0">
                          <a:solidFill>
                            <a:srgbClr val="000000"/>
                          </a:solidFill>
                          <a:effectLst/>
                          <a:latin typeface="Calibri" panose="020F0502020204030204" pitchFamily="34" charset="0"/>
                        </a:rPr>
                        <a:t>17,130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22,900</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1,480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41,510</a:t>
                      </a:r>
                    </a:p>
                  </a:txBody>
                  <a:tcPr marL="9525" marR="9525" marT="9525" marB="0" anchor="ctr"/>
                </a:tc>
                <a:extLst>
                  <a:ext uri="{0D108BD9-81ED-4DB2-BD59-A6C34878D82A}">
                    <a16:rowId xmlns:a16="http://schemas.microsoft.com/office/drawing/2014/main" val="4083635917"/>
                  </a:ext>
                </a:extLst>
              </a:tr>
              <a:tr h="525295">
                <a:tc>
                  <a:txBody>
                    <a:bodyPr/>
                    <a:lstStyle/>
                    <a:p>
                      <a:r>
                        <a:rPr lang="en-US" sz="1400" dirty="0">
                          <a:latin typeface="Calibri" panose="020F0502020204030204" pitchFamily="34" charset="0"/>
                        </a:rPr>
                        <a:t>Admin Support</a:t>
                      </a:r>
                    </a:p>
                  </a:txBody>
                  <a:tcPr/>
                </a:tc>
                <a:tc>
                  <a:txBody>
                    <a:bodyPr/>
                    <a:lstStyle/>
                    <a:p>
                      <a:pPr algn="ctr" fontAlgn="ctr"/>
                      <a:r>
                        <a:rPr lang="en-US" sz="1400" b="0" i="0" u="none" strike="noStrike" dirty="0">
                          <a:solidFill>
                            <a:srgbClr val="000000"/>
                          </a:solidFill>
                          <a:effectLst/>
                          <a:latin typeface="Calibri" panose="020F0502020204030204" pitchFamily="34" charset="0"/>
                        </a:rPr>
                        <a:t>22,840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26,670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300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49,800</a:t>
                      </a:r>
                    </a:p>
                  </a:txBody>
                  <a:tcPr marL="9525" marR="9525" marT="9525" marB="0" anchor="ctr"/>
                </a:tc>
                <a:extLst>
                  <a:ext uri="{0D108BD9-81ED-4DB2-BD59-A6C34878D82A}">
                    <a16:rowId xmlns:a16="http://schemas.microsoft.com/office/drawing/2014/main" val="3503636140"/>
                  </a:ext>
                </a:extLst>
              </a:tr>
              <a:tr h="525295">
                <a:tc>
                  <a:txBody>
                    <a:bodyPr/>
                    <a:lstStyle/>
                    <a:p>
                      <a:r>
                        <a:rPr lang="en-US" sz="1400" dirty="0">
                          <a:latin typeface="Calibri" panose="020F0502020204030204" pitchFamily="34" charset="0"/>
                        </a:rPr>
                        <a:t>Farming &amp; Fishing</a:t>
                      </a:r>
                    </a:p>
                  </a:txBody>
                  <a:tcPr/>
                </a:tc>
                <a:tc>
                  <a:txBody>
                    <a:bodyPr/>
                    <a:lstStyle/>
                    <a:p>
                      <a:pPr algn="ctr" fontAlgn="ctr"/>
                      <a:r>
                        <a:rPr lang="en-US" sz="1400" b="0" i="0" u="none" strike="noStrike" dirty="0">
                          <a:solidFill>
                            <a:srgbClr val="000000"/>
                          </a:solidFill>
                          <a:effectLst/>
                          <a:latin typeface="Calibri" panose="020F0502020204030204" pitchFamily="34" charset="0"/>
                        </a:rPr>
                        <a:t>1,130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3,450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180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4,750</a:t>
                      </a:r>
                    </a:p>
                  </a:txBody>
                  <a:tcPr marL="9525" marR="9525" marT="9525" marB="0" anchor="ctr"/>
                </a:tc>
                <a:extLst>
                  <a:ext uri="{0D108BD9-81ED-4DB2-BD59-A6C34878D82A}">
                    <a16:rowId xmlns:a16="http://schemas.microsoft.com/office/drawing/2014/main" val="1874148791"/>
                  </a:ext>
                </a:extLst>
              </a:tr>
            </a:tbl>
          </a:graphicData>
        </a:graphic>
      </p:graphicFrame>
      <p:sp>
        <p:nvSpPr>
          <p:cNvPr id="5" name="TextBox 1">
            <a:extLst>
              <a:ext uri="{FF2B5EF4-FFF2-40B4-BE49-F238E27FC236}">
                <a16:creationId xmlns:a16="http://schemas.microsoft.com/office/drawing/2014/main" id="{45C5EBD3-3BC8-414E-A844-95DCCD5D8099}"/>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8</a:t>
            </a:r>
          </a:p>
        </p:txBody>
      </p:sp>
      <p:graphicFrame>
        <p:nvGraphicFramePr>
          <p:cNvPr id="7" name="Content Placeholder 6">
            <a:extLst>
              <a:ext uri="{FF2B5EF4-FFF2-40B4-BE49-F238E27FC236}">
                <a16:creationId xmlns:a16="http://schemas.microsoft.com/office/drawing/2014/main" id="{C70D9ABE-89F1-4E81-82EB-92698DABFE64}"/>
              </a:ext>
            </a:extLst>
          </p:cNvPr>
          <p:cNvGraphicFramePr>
            <a:graphicFrameLocks noGrp="1"/>
          </p:cNvGraphicFramePr>
          <p:nvPr>
            <p:ph sz="half" idx="2"/>
            <p:extLst>
              <p:ext uri="{D42A27DB-BD31-4B8C-83A1-F6EECF244321}">
                <p14:modId xmlns:p14="http://schemas.microsoft.com/office/powerpoint/2010/main" val="446303047"/>
              </p:ext>
            </p:extLst>
          </p:nvPr>
        </p:nvGraphicFramePr>
        <p:xfrm>
          <a:off x="4648200" y="1447800"/>
          <a:ext cx="4191000" cy="4944884"/>
        </p:xfrm>
        <a:graphic>
          <a:graphicData uri="http://schemas.openxmlformats.org/drawingml/2006/table">
            <a:tbl>
              <a:tblPr firstRow="1" bandRow="1">
                <a:tableStyleId>{9D7B26C5-4107-4FEC-AEDC-1716B250A1EF}</a:tableStyleId>
              </a:tblPr>
              <a:tblGrid>
                <a:gridCol w="1143000">
                  <a:extLst>
                    <a:ext uri="{9D8B030D-6E8A-4147-A177-3AD203B41FA5}">
                      <a16:colId xmlns:a16="http://schemas.microsoft.com/office/drawing/2014/main" val="2963116940"/>
                    </a:ext>
                  </a:extLst>
                </a:gridCol>
                <a:gridCol w="1295400">
                  <a:extLst>
                    <a:ext uri="{9D8B030D-6E8A-4147-A177-3AD203B41FA5}">
                      <a16:colId xmlns:a16="http://schemas.microsoft.com/office/drawing/2014/main" val="3832204397"/>
                    </a:ext>
                  </a:extLst>
                </a:gridCol>
                <a:gridCol w="914400">
                  <a:extLst>
                    <a:ext uri="{9D8B030D-6E8A-4147-A177-3AD203B41FA5}">
                      <a16:colId xmlns:a16="http://schemas.microsoft.com/office/drawing/2014/main" val="1167278602"/>
                    </a:ext>
                  </a:extLst>
                </a:gridCol>
                <a:gridCol w="838200">
                  <a:extLst>
                    <a:ext uri="{9D8B030D-6E8A-4147-A177-3AD203B41FA5}">
                      <a16:colId xmlns:a16="http://schemas.microsoft.com/office/drawing/2014/main" val="2352655463"/>
                    </a:ext>
                  </a:extLst>
                </a:gridCol>
              </a:tblGrid>
              <a:tr h="399802">
                <a:tc>
                  <a:txBody>
                    <a:bodyPr/>
                    <a:lstStyle/>
                    <a:p>
                      <a:pPr algn="ctr">
                        <a:lnSpc>
                          <a:spcPct val="150000"/>
                        </a:lnSpc>
                      </a:pPr>
                      <a:r>
                        <a:rPr lang="en-US" sz="1400" dirty="0">
                          <a:latin typeface="Calibri" panose="020F0502020204030204" pitchFamily="34" charset="0"/>
                        </a:rPr>
                        <a:t>Occupations </a:t>
                      </a:r>
                    </a:p>
                  </a:txBody>
                  <a:tcPr/>
                </a:tc>
                <a:tc>
                  <a:txBody>
                    <a:bodyPr/>
                    <a:lstStyle/>
                    <a:p>
                      <a:pPr algn="ctr">
                        <a:lnSpc>
                          <a:spcPct val="150000"/>
                        </a:lnSpc>
                      </a:pPr>
                      <a:r>
                        <a:rPr lang="en-US" sz="1400" dirty="0">
                          <a:latin typeface="Calibri" panose="020F0502020204030204" pitchFamily="34" charset="0"/>
                        </a:rPr>
                        <a:t>Replacements</a:t>
                      </a:r>
                    </a:p>
                  </a:txBody>
                  <a:tcPr/>
                </a:tc>
                <a:tc>
                  <a:txBody>
                    <a:bodyPr/>
                    <a:lstStyle/>
                    <a:p>
                      <a:pPr algn="ctr">
                        <a:lnSpc>
                          <a:spcPct val="150000"/>
                        </a:lnSpc>
                      </a:pPr>
                      <a:r>
                        <a:rPr lang="en-US" sz="1400" dirty="0">
                          <a:latin typeface="Calibri" panose="020F0502020204030204" pitchFamily="34" charset="0"/>
                        </a:rPr>
                        <a:t>Growth</a:t>
                      </a:r>
                    </a:p>
                  </a:txBody>
                  <a:tcPr/>
                </a:tc>
                <a:tc>
                  <a:txBody>
                    <a:bodyPr/>
                    <a:lstStyle/>
                    <a:p>
                      <a:pPr algn="ctr">
                        <a:lnSpc>
                          <a:spcPct val="150000"/>
                        </a:lnSpc>
                      </a:pPr>
                      <a:r>
                        <a:rPr lang="en-US" sz="1400" dirty="0">
                          <a:solidFill>
                            <a:schemeClr val="accent6"/>
                          </a:solidFill>
                          <a:latin typeface="Calibri" panose="020F0502020204030204" pitchFamily="34" charset="0"/>
                        </a:rPr>
                        <a:t>Total </a:t>
                      </a:r>
                    </a:p>
                  </a:txBody>
                  <a:tcPr/>
                </a:tc>
                <a:extLst>
                  <a:ext uri="{0D108BD9-81ED-4DB2-BD59-A6C34878D82A}">
                    <a16:rowId xmlns:a16="http://schemas.microsoft.com/office/drawing/2014/main" val="89061720"/>
                  </a:ext>
                </a:extLst>
              </a:tr>
              <a:tr h="508221">
                <a:tc>
                  <a:txBody>
                    <a:bodyPr/>
                    <a:lstStyle/>
                    <a:p>
                      <a:r>
                        <a:rPr lang="en-US" sz="1400" b="0" i="0" dirty="0">
                          <a:latin typeface="Calibri" panose="020F0502020204030204" pitchFamily="34" charset="0"/>
                        </a:rPr>
                        <a:t>Health Practitioners</a:t>
                      </a:r>
                    </a:p>
                  </a:txBody>
                  <a:tcPr/>
                </a:tc>
                <a:tc>
                  <a:txBody>
                    <a:bodyPr/>
                    <a:lstStyle/>
                    <a:p>
                      <a:pPr algn="ctr" fontAlgn="ctr"/>
                      <a:r>
                        <a:rPr lang="en-US" sz="1400" b="0" i="0" u="none" strike="noStrike" dirty="0">
                          <a:solidFill>
                            <a:srgbClr val="000000"/>
                          </a:solidFill>
                          <a:effectLst/>
                          <a:latin typeface="Calibri" panose="020F0502020204030204" pitchFamily="34" charset="0"/>
                        </a:rPr>
                        <a:t>1,320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3,550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4,860</a:t>
                      </a:r>
                    </a:p>
                  </a:txBody>
                  <a:tcPr marL="9525" marR="9525" marT="9525" marB="0" anchor="ctr"/>
                </a:tc>
                <a:extLst>
                  <a:ext uri="{0D108BD9-81ED-4DB2-BD59-A6C34878D82A}">
                    <a16:rowId xmlns:a16="http://schemas.microsoft.com/office/drawing/2014/main" val="1199796232"/>
                  </a:ext>
                </a:extLst>
              </a:tr>
              <a:tr h="508221">
                <a:tc>
                  <a:txBody>
                    <a:bodyPr/>
                    <a:lstStyle/>
                    <a:p>
                      <a:r>
                        <a:rPr lang="en-US" sz="1400" dirty="0">
                          <a:latin typeface="Calibri" panose="020F0502020204030204" pitchFamily="34" charset="0"/>
                        </a:rPr>
                        <a:t>Health Support</a:t>
                      </a:r>
                    </a:p>
                  </a:txBody>
                  <a:tcPr/>
                </a:tc>
                <a:tc>
                  <a:txBody>
                    <a:bodyPr/>
                    <a:lstStyle/>
                    <a:p>
                      <a:pPr algn="ctr" fontAlgn="ctr"/>
                      <a:r>
                        <a:rPr lang="en-US" sz="1400" b="0" i="0" u="none" strike="noStrike" dirty="0">
                          <a:solidFill>
                            <a:srgbClr val="000000"/>
                          </a:solidFill>
                          <a:effectLst/>
                          <a:latin typeface="Calibri" panose="020F0502020204030204" pitchFamily="34" charset="0"/>
                        </a:rPr>
                        <a:t>910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1,640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2,550</a:t>
                      </a:r>
                    </a:p>
                  </a:txBody>
                  <a:tcPr marL="9525" marR="9525" marT="9525" marB="0" anchor="ctr"/>
                </a:tc>
                <a:extLst>
                  <a:ext uri="{0D108BD9-81ED-4DB2-BD59-A6C34878D82A}">
                    <a16:rowId xmlns:a16="http://schemas.microsoft.com/office/drawing/2014/main" val="3912329238"/>
                  </a:ext>
                </a:extLst>
              </a:tr>
              <a:tr h="508221">
                <a:tc>
                  <a:txBody>
                    <a:bodyPr/>
                    <a:lstStyle/>
                    <a:p>
                      <a:r>
                        <a:rPr lang="en-US" sz="1400" dirty="0">
                          <a:latin typeface="Calibri" panose="020F0502020204030204" pitchFamily="34" charset="0"/>
                        </a:rPr>
                        <a:t>Protective Service </a:t>
                      </a:r>
                    </a:p>
                  </a:txBody>
                  <a:tcPr/>
                </a:tc>
                <a:tc>
                  <a:txBody>
                    <a:bodyPr/>
                    <a:lstStyle/>
                    <a:p>
                      <a:pPr algn="ctr" fontAlgn="ctr"/>
                      <a:r>
                        <a:rPr lang="en-US" sz="1400" b="0" i="0" u="none" strike="noStrike" dirty="0">
                          <a:solidFill>
                            <a:srgbClr val="000000"/>
                          </a:solidFill>
                          <a:effectLst/>
                          <a:latin typeface="Calibri" panose="020F0502020204030204" pitchFamily="34" charset="0"/>
                        </a:rPr>
                        <a:t>150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1,390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1,540</a:t>
                      </a:r>
                    </a:p>
                  </a:txBody>
                  <a:tcPr marL="9525" marR="9525" marT="9525" marB="0" anchor="ctr"/>
                </a:tc>
                <a:extLst>
                  <a:ext uri="{0D108BD9-81ED-4DB2-BD59-A6C34878D82A}">
                    <a16:rowId xmlns:a16="http://schemas.microsoft.com/office/drawing/2014/main" val="2022147896"/>
                  </a:ext>
                </a:extLst>
              </a:tr>
              <a:tr h="508221">
                <a:tc>
                  <a:txBody>
                    <a:bodyPr/>
                    <a:lstStyle/>
                    <a:p>
                      <a:r>
                        <a:rPr lang="en-US" sz="1400" dirty="0">
                          <a:latin typeface="Calibri" panose="020F0502020204030204" pitchFamily="34" charset="0"/>
                        </a:rPr>
                        <a:t>Food Prep and Serving</a:t>
                      </a:r>
                    </a:p>
                  </a:txBody>
                  <a:tcPr/>
                </a:tc>
                <a:tc>
                  <a:txBody>
                    <a:bodyPr/>
                    <a:lstStyle/>
                    <a:p>
                      <a:pPr algn="ctr" fontAlgn="ctr"/>
                      <a:r>
                        <a:rPr lang="en-US" sz="1400" b="0" i="0" u="none" strike="noStrike" dirty="0">
                          <a:solidFill>
                            <a:srgbClr val="000000"/>
                          </a:solidFill>
                          <a:effectLst/>
                          <a:latin typeface="Calibri" panose="020F0502020204030204" pitchFamily="34" charset="0"/>
                        </a:rPr>
                        <a:t>2,250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8,880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11,130</a:t>
                      </a:r>
                    </a:p>
                  </a:txBody>
                  <a:tcPr marL="9525" marR="9525" marT="9525" marB="0" anchor="ctr"/>
                </a:tc>
                <a:extLst>
                  <a:ext uri="{0D108BD9-81ED-4DB2-BD59-A6C34878D82A}">
                    <a16:rowId xmlns:a16="http://schemas.microsoft.com/office/drawing/2014/main" val="600470207"/>
                  </a:ext>
                </a:extLst>
              </a:tr>
              <a:tr h="508221">
                <a:tc>
                  <a:txBody>
                    <a:bodyPr/>
                    <a:lstStyle/>
                    <a:p>
                      <a:r>
                        <a:rPr lang="en-US" sz="1400" dirty="0">
                          <a:latin typeface="Calibri" panose="020F0502020204030204" pitchFamily="34" charset="0"/>
                        </a:rPr>
                        <a:t>Buildings Maintenance </a:t>
                      </a:r>
                    </a:p>
                  </a:txBody>
                  <a:tcPr/>
                </a:tc>
                <a:tc>
                  <a:txBody>
                    <a:bodyPr/>
                    <a:lstStyle/>
                    <a:p>
                      <a:pPr algn="ctr" fontAlgn="ctr"/>
                      <a:r>
                        <a:rPr lang="en-US" sz="1400" b="0" i="0" u="none" strike="noStrike" dirty="0">
                          <a:solidFill>
                            <a:srgbClr val="000000"/>
                          </a:solidFill>
                          <a:effectLst/>
                          <a:latin typeface="Calibri" panose="020F0502020204030204" pitchFamily="34" charset="0"/>
                        </a:rPr>
                        <a:t>940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2,140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3,080</a:t>
                      </a:r>
                    </a:p>
                  </a:txBody>
                  <a:tcPr marL="9525" marR="9525" marT="9525" marB="0" anchor="ctr"/>
                </a:tc>
                <a:extLst>
                  <a:ext uri="{0D108BD9-81ED-4DB2-BD59-A6C34878D82A}">
                    <a16:rowId xmlns:a16="http://schemas.microsoft.com/office/drawing/2014/main" val="1240771362"/>
                  </a:ext>
                </a:extLst>
              </a:tr>
              <a:tr h="508221">
                <a:tc>
                  <a:txBody>
                    <a:bodyPr/>
                    <a:lstStyle/>
                    <a:p>
                      <a:r>
                        <a:rPr lang="en-US" sz="1400" dirty="0">
                          <a:latin typeface="Calibri" panose="020F0502020204030204" pitchFamily="34" charset="0"/>
                        </a:rPr>
                        <a:t>Personal Care </a:t>
                      </a:r>
                    </a:p>
                  </a:txBody>
                  <a:tcPr/>
                </a:tc>
                <a:tc>
                  <a:txBody>
                    <a:bodyPr/>
                    <a:lstStyle/>
                    <a:p>
                      <a:pPr algn="ctr" fontAlgn="ctr"/>
                      <a:r>
                        <a:rPr lang="en-US" sz="1400" b="0" i="0" u="none" strike="noStrike" dirty="0">
                          <a:solidFill>
                            <a:srgbClr val="000000"/>
                          </a:solidFill>
                          <a:effectLst/>
                          <a:latin typeface="Calibri" panose="020F0502020204030204" pitchFamily="34" charset="0"/>
                        </a:rPr>
                        <a:t>2,600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3,030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5,630</a:t>
                      </a:r>
                    </a:p>
                  </a:txBody>
                  <a:tcPr marL="9525" marR="9525" marT="9525" marB="0" anchor="ctr"/>
                </a:tc>
                <a:extLst>
                  <a:ext uri="{0D108BD9-81ED-4DB2-BD59-A6C34878D82A}">
                    <a16:rowId xmlns:a16="http://schemas.microsoft.com/office/drawing/2014/main" val="1566256421"/>
                  </a:ext>
                </a:extLst>
              </a:tr>
              <a:tr h="399802">
                <a:tc>
                  <a:txBody>
                    <a:bodyPr/>
                    <a:lstStyle/>
                    <a:p>
                      <a:r>
                        <a:rPr lang="en-US" sz="1400" dirty="0">
                          <a:latin typeface="Calibri" panose="020F0502020204030204" pitchFamily="34" charset="0"/>
                        </a:rPr>
                        <a:t>Sales </a:t>
                      </a:r>
                    </a:p>
                  </a:txBody>
                  <a:tcPr/>
                </a:tc>
                <a:tc>
                  <a:txBody>
                    <a:bodyPr/>
                    <a:lstStyle/>
                    <a:p>
                      <a:pPr algn="ctr" fontAlgn="ctr"/>
                      <a:r>
                        <a:rPr lang="en-US" sz="1400" b="0" i="0" u="none" strike="noStrike" dirty="0">
                          <a:solidFill>
                            <a:srgbClr val="000000"/>
                          </a:solidFill>
                          <a:effectLst/>
                          <a:latin typeface="Calibri" panose="020F0502020204030204" pitchFamily="34" charset="0"/>
                        </a:rPr>
                        <a:t>1,380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8,420</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9,790</a:t>
                      </a:r>
                    </a:p>
                  </a:txBody>
                  <a:tcPr marL="9525" marR="9525" marT="9525" marB="0" anchor="ctr"/>
                </a:tc>
                <a:extLst>
                  <a:ext uri="{0D108BD9-81ED-4DB2-BD59-A6C34878D82A}">
                    <a16:rowId xmlns:a16="http://schemas.microsoft.com/office/drawing/2014/main" val="2440765178"/>
                  </a:ext>
                </a:extLst>
              </a:tr>
              <a:tr h="508221">
                <a:tc>
                  <a:txBody>
                    <a:bodyPr/>
                    <a:lstStyle/>
                    <a:p>
                      <a:r>
                        <a:rPr lang="en-US" sz="1400" dirty="0">
                          <a:latin typeface="Calibri" panose="020F0502020204030204" pitchFamily="34" charset="0"/>
                        </a:rPr>
                        <a:t>Admin Support</a:t>
                      </a:r>
                    </a:p>
                  </a:txBody>
                  <a:tcPr/>
                </a:tc>
                <a:tc>
                  <a:txBody>
                    <a:bodyPr/>
                    <a:lstStyle/>
                    <a:p>
                      <a:pPr algn="ctr" fontAlgn="ctr"/>
                      <a:r>
                        <a:rPr lang="en-US" sz="1400" b="0" i="0" u="none" strike="noStrike" dirty="0">
                          <a:solidFill>
                            <a:srgbClr val="000000"/>
                          </a:solidFill>
                          <a:effectLst/>
                          <a:latin typeface="Calibri" panose="020F0502020204030204" pitchFamily="34" charset="0"/>
                        </a:rPr>
                        <a:t>1,400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9,420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10,830</a:t>
                      </a:r>
                    </a:p>
                  </a:txBody>
                  <a:tcPr marL="9525" marR="9525" marT="9525" marB="0" anchor="ctr"/>
                </a:tc>
                <a:extLst>
                  <a:ext uri="{0D108BD9-81ED-4DB2-BD59-A6C34878D82A}">
                    <a16:rowId xmlns:a16="http://schemas.microsoft.com/office/drawing/2014/main" val="3284402359"/>
                  </a:ext>
                </a:extLst>
              </a:tr>
              <a:tr h="508221">
                <a:tc>
                  <a:txBody>
                    <a:bodyPr/>
                    <a:lstStyle/>
                    <a:p>
                      <a:r>
                        <a:rPr lang="en-US" sz="1400" dirty="0">
                          <a:latin typeface="Calibri" panose="020F0502020204030204" pitchFamily="34" charset="0"/>
                        </a:rPr>
                        <a:t>Farming &amp; Fishing</a:t>
                      </a:r>
                    </a:p>
                  </a:txBody>
                  <a:tcPr/>
                </a:tc>
                <a:tc>
                  <a:txBody>
                    <a:bodyPr/>
                    <a:lstStyle/>
                    <a:p>
                      <a:pPr algn="ctr" fontAlgn="ctr"/>
                      <a:r>
                        <a:rPr lang="en-US" sz="1400" b="0" i="0" u="none" strike="noStrike" dirty="0">
                          <a:solidFill>
                            <a:srgbClr val="000000"/>
                          </a:solidFill>
                          <a:effectLst/>
                          <a:latin typeface="Calibri" panose="020F0502020204030204" pitchFamily="34" charset="0"/>
                        </a:rPr>
                        <a:t>130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1,660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1,790</a:t>
                      </a:r>
                    </a:p>
                  </a:txBody>
                  <a:tcPr marL="9525" marR="9525" marT="9525" marB="0" anchor="ctr"/>
                </a:tc>
                <a:extLst>
                  <a:ext uri="{0D108BD9-81ED-4DB2-BD59-A6C34878D82A}">
                    <a16:rowId xmlns:a16="http://schemas.microsoft.com/office/drawing/2014/main" val="4131094758"/>
                  </a:ext>
                </a:extLst>
              </a:tr>
            </a:tbl>
          </a:graphicData>
        </a:graphic>
      </p:graphicFrame>
      <p:sp>
        <p:nvSpPr>
          <p:cNvPr id="13" name="Title 1">
            <a:extLst>
              <a:ext uri="{FF2B5EF4-FFF2-40B4-BE49-F238E27FC236}">
                <a16:creationId xmlns:a16="http://schemas.microsoft.com/office/drawing/2014/main" id="{8B9CCB0D-59A2-47B2-819D-19F5839F269A}"/>
              </a:ext>
            </a:extLst>
          </p:cNvPr>
          <p:cNvSpPr>
            <a:spLocks noGrp="1"/>
          </p:cNvSpPr>
          <p:nvPr>
            <p:ph type="title"/>
          </p:nvPr>
        </p:nvSpPr>
        <p:spPr>
          <a:xfrm>
            <a:off x="152400" y="155448"/>
            <a:ext cx="7239000" cy="755124"/>
          </a:xfrm>
        </p:spPr>
        <p:txBody>
          <a:bodyPr anchor="t" anchorCtr="0">
            <a:normAutofit fontScale="90000"/>
          </a:bodyPr>
          <a:lstStyle/>
          <a:p>
            <a:pPr eaLnBrk="1" hangingPunct="1">
              <a:defRPr/>
            </a:pPr>
            <a:r>
              <a:rPr lang="en-US" altLang="en-US" sz="3300" dirty="0">
                <a:ea typeface="Calibri" panose="020F0502020204030204" pitchFamily="34" charset="0"/>
              </a:rPr>
              <a:t>Annual Separations (2016-2026) vs. Annual Replacements (2014-2024) - Results</a:t>
            </a:r>
            <a:endParaRPr lang="en-US" altLang="en-US" sz="3100" dirty="0">
              <a:ea typeface="Calibri" panose="020F0502020204030204" pitchFamily="34" charset="0"/>
            </a:endParaRPr>
          </a:p>
        </p:txBody>
      </p:sp>
      <p:sp>
        <p:nvSpPr>
          <p:cNvPr id="8" name="TextBox 7">
            <a:extLst>
              <a:ext uri="{FF2B5EF4-FFF2-40B4-BE49-F238E27FC236}">
                <a16:creationId xmlns:a16="http://schemas.microsoft.com/office/drawing/2014/main" id="{5AC10298-7BDD-431B-B740-5219E154A2FC}"/>
              </a:ext>
            </a:extLst>
          </p:cNvPr>
          <p:cNvSpPr txBox="1"/>
          <p:nvPr/>
        </p:nvSpPr>
        <p:spPr>
          <a:xfrm>
            <a:off x="304800" y="6380163"/>
            <a:ext cx="8148320" cy="304800"/>
          </a:xfrm>
          <a:prstGeom prst="rect">
            <a:avLst/>
          </a:prstGeom>
        </p:spPr>
        <p:txBody>
          <a:bodyPr vert="horz" wrap="none" lIns="91440" tIns="45720" rIns="91440" bIns="45720" rtlCol="0" anchor="ctr">
            <a:normAutofit/>
          </a:bodyPr>
          <a:lstStyle/>
          <a:p>
            <a:pPr eaLnBrk="1" hangingPunct="1">
              <a:spcBef>
                <a:spcPts val="600"/>
              </a:spcBef>
              <a:spcAft>
                <a:spcPts val="600"/>
              </a:spcAft>
              <a:buFontTx/>
              <a:buNone/>
            </a:pPr>
            <a:r>
              <a:rPr lang="en-US" sz="1100" i="1" dirty="0">
                <a:solidFill>
                  <a:srgbClr val="333333"/>
                </a:solidFill>
                <a:latin typeface="Calibri" panose="020F0502020204030204" pitchFamily="34" charset="0"/>
              </a:rPr>
              <a:t>Source: DWD, Office of Economic Advisors, December 2018 (Long-term 2016-26 new separations method vs. 2014-24 replacements method)</a:t>
            </a:r>
          </a:p>
        </p:txBody>
      </p:sp>
    </p:spTree>
    <p:extLst>
      <p:ext uri="{BB962C8B-B14F-4D97-AF65-F5344CB8AC3E}">
        <p14:creationId xmlns:p14="http://schemas.microsoft.com/office/powerpoint/2010/main" val="4143000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FBBD82CE-F9BF-4537-B527-74631BF20898}"/>
              </a:ext>
            </a:extLst>
          </p:cNvPr>
          <p:cNvGraphicFramePr>
            <a:graphicFrameLocks noGrp="1"/>
          </p:cNvGraphicFramePr>
          <p:nvPr>
            <p:ph sz="half" idx="1"/>
            <p:extLst>
              <p:ext uri="{D42A27DB-BD31-4B8C-83A1-F6EECF244321}">
                <p14:modId xmlns:p14="http://schemas.microsoft.com/office/powerpoint/2010/main" val="1547475376"/>
              </p:ext>
            </p:extLst>
          </p:nvPr>
        </p:nvGraphicFramePr>
        <p:xfrm>
          <a:off x="304800" y="1447799"/>
          <a:ext cx="4191000" cy="2542467"/>
        </p:xfrm>
        <a:graphic>
          <a:graphicData uri="http://schemas.openxmlformats.org/drawingml/2006/table">
            <a:tbl>
              <a:tblPr firstRow="1" bandRow="1">
                <a:tableStyleId>{9D7B26C5-4107-4FEC-AEDC-1716B250A1EF}</a:tableStyleId>
              </a:tblPr>
              <a:tblGrid>
                <a:gridCol w="1219200">
                  <a:extLst>
                    <a:ext uri="{9D8B030D-6E8A-4147-A177-3AD203B41FA5}">
                      <a16:colId xmlns:a16="http://schemas.microsoft.com/office/drawing/2014/main" val="2464114215"/>
                    </a:ext>
                  </a:extLst>
                </a:gridCol>
                <a:gridCol w="599536">
                  <a:extLst>
                    <a:ext uri="{9D8B030D-6E8A-4147-A177-3AD203B41FA5}">
                      <a16:colId xmlns:a16="http://schemas.microsoft.com/office/drawing/2014/main" val="1752839852"/>
                    </a:ext>
                  </a:extLst>
                </a:gridCol>
                <a:gridCol w="869830">
                  <a:extLst>
                    <a:ext uri="{9D8B030D-6E8A-4147-A177-3AD203B41FA5}">
                      <a16:colId xmlns:a16="http://schemas.microsoft.com/office/drawing/2014/main" val="661452783"/>
                    </a:ext>
                  </a:extLst>
                </a:gridCol>
                <a:gridCol w="869830">
                  <a:extLst>
                    <a:ext uri="{9D8B030D-6E8A-4147-A177-3AD203B41FA5}">
                      <a16:colId xmlns:a16="http://schemas.microsoft.com/office/drawing/2014/main" val="817906482"/>
                    </a:ext>
                  </a:extLst>
                </a:gridCol>
                <a:gridCol w="632604">
                  <a:extLst>
                    <a:ext uri="{9D8B030D-6E8A-4147-A177-3AD203B41FA5}">
                      <a16:colId xmlns:a16="http://schemas.microsoft.com/office/drawing/2014/main" val="235811465"/>
                    </a:ext>
                  </a:extLst>
                </a:gridCol>
              </a:tblGrid>
              <a:tr h="422013">
                <a:tc>
                  <a:txBody>
                    <a:bodyPr/>
                    <a:lstStyle/>
                    <a:p>
                      <a:pPr algn="ctr">
                        <a:lnSpc>
                          <a:spcPct val="150000"/>
                        </a:lnSpc>
                      </a:pPr>
                      <a:r>
                        <a:rPr lang="en-US" sz="1400" b="1" dirty="0">
                          <a:latin typeface="Calibri" panose="020F0502020204030204" pitchFamily="34" charset="0"/>
                        </a:rPr>
                        <a:t>Occupations</a:t>
                      </a:r>
                    </a:p>
                  </a:txBody>
                  <a:tcPr/>
                </a:tc>
                <a:tc>
                  <a:txBody>
                    <a:bodyPr/>
                    <a:lstStyle/>
                    <a:p>
                      <a:pPr algn="ctr">
                        <a:lnSpc>
                          <a:spcPct val="150000"/>
                        </a:lnSpc>
                      </a:pPr>
                      <a:r>
                        <a:rPr lang="en-US" sz="1400" b="1" dirty="0">
                          <a:latin typeface="Calibri" panose="020F0502020204030204" pitchFamily="34" charset="0"/>
                        </a:rPr>
                        <a:t>Exits</a:t>
                      </a:r>
                    </a:p>
                  </a:txBody>
                  <a:tcPr/>
                </a:tc>
                <a:tc>
                  <a:txBody>
                    <a:bodyPr/>
                    <a:lstStyle/>
                    <a:p>
                      <a:pPr algn="ctr">
                        <a:lnSpc>
                          <a:spcPct val="150000"/>
                        </a:lnSpc>
                      </a:pPr>
                      <a:r>
                        <a:rPr lang="en-US" sz="1400" b="1" dirty="0">
                          <a:latin typeface="Calibri" panose="020F0502020204030204" pitchFamily="34" charset="0"/>
                        </a:rPr>
                        <a:t>Transfer</a:t>
                      </a:r>
                    </a:p>
                  </a:txBody>
                  <a:tcPr/>
                </a:tc>
                <a:tc>
                  <a:txBody>
                    <a:bodyPr/>
                    <a:lstStyle/>
                    <a:p>
                      <a:pPr algn="ctr">
                        <a:lnSpc>
                          <a:spcPct val="150000"/>
                        </a:lnSpc>
                      </a:pPr>
                      <a:r>
                        <a:rPr lang="en-US" sz="1400" b="1" dirty="0">
                          <a:latin typeface="Calibri" panose="020F0502020204030204" pitchFamily="34" charset="0"/>
                        </a:rPr>
                        <a:t>Growth</a:t>
                      </a:r>
                    </a:p>
                  </a:txBody>
                  <a:tcPr/>
                </a:tc>
                <a:tc>
                  <a:txBody>
                    <a:bodyPr/>
                    <a:lstStyle/>
                    <a:p>
                      <a:pPr algn="ctr">
                        <a:lnSpc>
                          <a:spcPct val="150000"/>
                        </a:lnSpc>
                      </a:pPr>
                      <a:r>
                        <a:rPr lang="en-US" sz="1400" b="1" dirty="0">
                          <a:solidFill>
                            <a:schemeClr val="accent6"/>
                          </a:solidFill>
                          <a:latin typeface="Calibri" panose="020F0502020204030204" pitchFamily="34" charset="0"/>
                        </a:rPr>
                        <a:t>Total</a:t>
                      </a:r>
                      <a:r>
                        <a:rPr lang="en-US" sz="1400" b="1" dirty="0">
                          <a:latin typeface="Calibri" panose="020F0502020204030204" pitchFamily="34" charset="0"/>
                        </a:rPr>
                        <a:t> </a:t>
                      </a:r>
                    </a:p>
                  </a:txBody>
                  <a:tcPr/>
                </a:tc>
                <a:extLst>
                  <a:ext uri="{0D108BD9-81ED-4DB2-BD59-A6C34878D82A}">
                    <a16:rowId xmlns:a16="http://schemas.microsoft.com/office/drawing/2014/main" val="3754314527"/>
                  </a:ext>
                </a:extLst>
              </a:tr>
              <a:tr h="420715">
                <a:tc>
                  <a:txBody>
                    <a:bodyPr/>
                    <a:lstStyle/>
                    <a:p>
                      <a:r>
                        <a:rPr lang="en-US" sz="1400" b="0" i="0" dirty="0">
                          <a:latin typeface="Calibri" panose="020F0502020204030204" pitchFamily="34" charset="0"/>
                        </a:rPr>
                        <a:t>Construction</a:t>
                      </a:r>
                    </a:p>
                  </a:txBody>
                  <a:tcPr/>
                </a:tc>
                <a:tc>
                  <a:txBody>
                    <a:bodyPr/>
                    <a:lstStyle/>
                    <a:p>
                      <a:pPr algn="ctr" fontAlgn="ctr"/>
                      <a:r>
                        <a:rPr lang="en-US" sz="1400" b="0" i="0" u="none" strike="noStrike" dirty="0">
                          <a:solidFill>
                            <a:srgbClr val="000000"/>
                          </a:solidFill>
                          <a:effectLst/>
                          <a:latin typeface="Calibri" panose="020F0502020204030204" pitchFamily="34" charset="0"/>
                        </a:rPr>
                        <a:t>4,190</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7,720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1000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12,900</a:t>
                      </a:r>
                    </a:p>
                  </a:txBody>
                  <a:tcPr marL="9525" marR="9525" marT="9525" marB="0" anchor="ctr"/>
                </a:tc>
                <a:extLst>
                  <a:ext uri="{0D108BD9-81ED-4DB2-BD59-A6C34878D82A}">
                    <a16:rowId xmlns:a16="http://schemas.microsoft.com/office/drawing/2014/main" val="1347805764"/>
                  </a:ext>
                </a:extLst>
              </a:tr>
              <a:tr h="529789">
                <a:tc>
                  <a:txBody>
                    <a:bodyPr/>
                    <a:lstStyle/>
                    <a:p>
                      <a:r>
                        <a:rPr lang="en-US" sz="1400" dirty="0">
                          <a:latin typeface="Calibri" panose="020F0502020204030204" pitchFamily="34" charset="0"/>
                        </a:rPr>
                        <a:t>Installation and Repair</a:t>
                      </a:r>
                    </a:p>
                  </a:txBody>
                  <a:tcPr/>
                </a:tc>
                <a:tc>
                  <a:txBody>
                    <a:bodyPr/>
                    <a:lstStyle/>
                    <a:p>
                      <a:pPr algn="ctr" fontAlgn="ctr"/>
                      <a:r>
                        <a:rPr lang="en-US" sz="1400" b="0" i="0" u="none" strike="noStrike" dirty="0">
                          <a:solidFill>
                            <a:srgbClr val="000000"/>
                          </a:solidFill>
                          <a:effectLst/>
                          <a:latin typeface="Calibri" panose="020F0502020204030204" pitchFamily="34" charset="0"/>
                        </a:rPr>
                        <a:t>4,110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6,770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690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11,570</a:t>
                      </a:r>
                    </a:p>
                  </a:txBody>
                  <a:tcPr marL="9525" marR="9525" marT="9525" marB="0" anchor="ctr"/>
                </a:tc>
                <a:extLst>
                  <a:ext uri="{0D108BD9-81ED-4DB2-BD59-A6C34878D82A}">
                    <a16:rowId xmlns:a16="http://schemas.microsoft.com/office/drawing/2014/main" val="1881812072"/>
                  </a:ext>
                </a:extLst>
              </a:tr>
              <a:tr h="422013">
                <a:tc>
                  <a:txBody>
                    <a:bodyPr/>
                    <a:lstStyle/>
                    <a:p>
                      <a:r>
                        <a:rPr lang="en-US" sz="1400" dirty="0">
                          <a:latin typeface="Calibri" panose="020F0502020204030204" pitchFamily="34" charset="0"/>
                        </a:rPr>
                        <a:t>Production</a:t>
                      </a:r>
                    </a:p>
                  </a:txBody>
                  <a:tcPr/>
                </a:tc>
                <a:tc>
                  <a:txBody>
                    <a:bodyPr/>
                    <a:lstStyle/>
                    <a:p>
                      <a:pPr algn="ctr" fontAlgn="ctr"/>
                      <a:r>
                        <a:rPr lang="en-US" sz="1400" b="0" i="0" u="none" strike="noStrike" dirty="0">
                          <a:solidFill>
                            <a:srgbClr val="000000"/>
                          </a:solidFill>
                          <a:effectLst/>
                          <a:latin typeface="Calibri" panose="020F0502020204030204" pitchFamily="34" charset="0"/>
                        </a:rPr>
                        <a:t>12,820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22,620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-180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35,260</a:t>
                      </a:r>
                    </a:p>
                  </a:txBody>
                  <a:tcPr marL="9525" marR="9525" marT="9525" marB="0" anchor="ctr"/>
                </a:tc>
                <a:extLst>
                  <a:ext uri="{0D108BD9-81ED-4DB2-BD59-A6C34878D82A}">
                    <a16:rowId xmlns:a16="http://schemas.microsoft.com/office/drawing/2014/main" val="1569898834"/>
                  </a:ext>
                </a:extLst>
              </a:tr>
              <a:tr h="747937">
                <a:tc>
                  <a:txBody>
                    <a:bodyPr/>
                    <a:lstStyle/>
                    <a:p>
                      <a:r>
                        <a:rPr lang="en-US" sz="1400" dirty="0">
                          <a:latin typeface="Calibri" panose="020F0502020204030204" pitchFamily="34" charset="0"/>
                        </a:rPr>
                        <a:t>Transport &amp; Material Moving  </a:t>
                      </a:r>
                    </a:p>
                  </a:txBody>
                  <a:tcPr/>
                </a:tc>
                <a:tc>
                  <a:txBody>
                    <a:bodyPr/>
                    <a:lstStyle/>
                    <a:p>
                      <a:pPr algn="ctr" fontAlgn="ctr"/>
                      <a:r>
                        <a:rPr lang="en-US" sz="1400" b="0" i="0" u="none" strike="noStrike" dirty="0">
                          <a:solidFill>
                            <a:srgbClr val="000000"/>
                          </a:solidFill>
                          <a:effectLst/>
                          <a:latin typeface="Calibri" panose="020F0502020204030204" pitchFamily="34" charset="0"/>
                        </a:rPr>
                        <a:t>11,290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16,220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1,530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29,040</a:t>
                      </a:r>
                    </a:p>
                  </a:txBody>
                  <a:tcPr marL="9525" marR="9525" marT="9525" marB="0" anchor="ctr"/>
                </a:tc>
                <a:extLst>
                  <a:ext uri="{0D108BD9-81ED-4DB2-BD59-A6C34878D82A}">
                    <a16:rowId xmlns:a16="http://schemas.microsoft.com/office/drawing/2014/main" val="4223055806"/>
                  </a:ext>
                </a:extLst>
              </a:tr>
            </a:tbl>
          </a:graphicData>
        </a:graphic>
      </p:graphicFrame>
      <p:sp>
        <p:nvSpPr>
          <p:cNvPr id="5" name="TextBox 1">
            <a:extLst>
              <a:ext uri="{FF2B5EF4-FFF2-40B4-BE49-F238E27FC236}">
                <a16:creationId xmlns:a16="http://schemas.microsoft.com/office/drawing/2014/main" id="{45C5EBD3-3BC8-414E-A844-95DCCD5D8099}"/>
              </a:ext>
            </a:extLst>
          </p:cNvPr>
          <p:cNvSpPr txBox="1">
            <a:spLocks noChangeArrowheads="1"/>
          </p:cNvSpPr>
          <p:nvPr/>
        </p:nvSpPr>
        <p:spPr bwMode="auto">
          <a:xfrm>
            <a:off x="8458200" y="638016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spcAft>
                <a:spcPts val="600"/>
              </a:spcAft>
            </a:pPr>
            <a:r>
              <a:rPr lang="en-US" altLang="en-US" sz="1000" b="1" dirty="0">
                <a:solidFill>
                  <a:srgbClr val="333333"/>
                </a:solidFill>
                <a:latin typeface="Calibri" panose="020F0502020204030204" pitchFamily="34" charset="0"/>
              </a:rPr>
              <a:t>9</a:t>
            </a:r>
          </a:p>
        </p:txBody>
      </p:sp>
      <p:graphicFrame>
        <p:nvGraphicFramePr>
          <p:cNvPr id="7" name="Content Placeholder 6">
            <a:extLst>
              <a:ext uri="{FF2B5EF4-FFF2-40B4-BE49-F238E27FC236}">
                <a16:creationId xmlns:a16="http://schemas.microsoft.com/office/drawing/2014/main" id="{C70D9ABE-89F1-4E81-82EB-92698DABFE64}"/>
              </a:ext>
            </a:extLst>
          </p:cNvPr>
          <p:cNvGraphicFramePr>
            <a:graphicFrameLocks noGrp="1"/>
          </p:cNvGraphicFramePr>
          <p:nvPr>
            <p:ph sz="half" idx="2"/>
            <p:extLst>
              <p:ext uri="{D42A27DB-BD31-4B8C-83A1-F6EECF244321}">
                <p14:modId xmlns:p14="http://schemas.microsoft.com/office/powerpoint/2010/main" val="1807877124"/>
              </p:ext>
            </p:extLst>
          </p:nvPr>
        </p:nvGraphicFramePr>
        <p:xfrm>
          <a:off x="4648200" y="1447801"/>
          <a:ext cx="4191000" cy="2542467"/>
        </p:xfrm>
        <a:graphic>
          <a:graphicData uri="http://schemas.openxmlformats.org/drawingml/2006/table">
            <a:tbl>
              <a:tblPr firstRow="1" bandRow="1">
                <a:tableStyleId>{9D7B26C5-4107-4FEC-AEDC-1716B250A1EF}</a:tableStyleId>
              </a:tblPr>
              <a:tblGrid>
                <a:gridCol w="1143000">
                  <a:extLst>
                    <a:ext uri="{9D8B030D-6E8A-4147-A177-3AD203B41FA5}">
                      <a16:colId xmlns:a16="http://schemas.microsoft.com/office/drawing/2014/main" val="2963116940"/>
                    </a:ext>
                  </a:extLst>
                </a:gridCol>
                <a:gridCol w="1295400">
                  <a:extLst>
                    <a:ext uri="{9D8B030D-6E8A-4147-A177-3AD203B41FA5}">
                      <a16:colId xmlns:a16="http://schemas.microsoft.com/office/drawing/2014/main" val="3832204397"/>
                    </a:ext>
                  </a:extLst>
                </a:gridCol>
                <a:gridCol w="914400">
                  <a:extLst>
                    <a:ext uri="{9D8B030D-6E8A-4147-A177-3AD203B41FA5}">
                      <a16:colId xmlns:a16="http://schemas.microsoft.com/office/drawing/2014/main" val="1167278602"/>
                    </a:ext>
                  </a:extLst>
                </a:gridCol>
                <a:gridCol w="838200">
                  <a:extLst>
                    <a:ext uri="{9D8B030D-6E8A-4147-A177-3AD203B41FA5}">
                      <a16:colId xmlns:a16="http://schemas.microsoft.com/office/drawing/2014/main" val="2352655463"/>
                    </a:ext>
                  </a:extLst>
                </a:gridCol>
              </a:tblGrid>
              <a:tr h="430929">
                <a:tc>
                  <a:txBody>
                    <a:bodyPr/>
                    <a:lstStyle/>
                    <a:p>
                      <a:pPr algn="ctr">
                        <a:lnSpc>
                          <a:spcPct val="150000"/>
                        </a:lnSpc>
                      </a:pPr>
                      <a:r>
                        <a:rPr lang="en-US" sz="1400" dirty="0">
                          <a:latin typeface="Calibri" panose="020F0502020204030204" pitchFamily="34" charset="0"/>
                        </a:rPr>
                        <a:t>Occupations </a:t>
                      </a:r>
                    </a:p>
                  </a:txBody>
                  <a:tcPr/>
                </a:tc>
                <a:tc>
                  <a:txBody>
                    <a:bodyPr/>
                    <a:lstStyle/>
                    <a:p>
                      <a:pPr algn="ctr">
                        <a:lnSpc>
                          <a:spcPct val="150000"/>
                        </a:lnSpc>
                      </a:pPr>
                      <a:r>
                        <a:rPr lang="en-US" sz="1400" dirty="0">
                          <a:latin typeface="Calibri" panose="020F0502020204030204" pitchFamily="34" charset="0"/>
                        </a:rPr>
                        <a:t>Replacements</a:t>
                      </a:r>
                    </a:p>
                  </a:txBody>
                  <a:tcPr/>
                </a:tc>
                <a:tc>
                  <a:txBody>
                    <a:bodyPr/>
                    <a:lstStyle/>
                    <a:p>
                      <a:pPr algn="ctr">
                        <a:lnSpc>
                          <a:spcPct val="150000"/>
                        </a:lnSpc>
                      </a:pPr>
                      <a:r>
                        <a:rPr lang="en-US" sz="1400" dirty="0">
                          <a:latin typeface="Calibri" panose="020F0502020204030204" pitchFamily="34" charset="0"/>
                        </a:rPr>
                        <a:t>Growth</a:t>
                      </a:r>
                    </a:p>
                  </a:txBody>
                  <a:tcPr/>
                </a:tc>
                <a:tc>
                  <a:txBody>
                    <a:bodyPr/>
                    <a:lstStyle/>
                    <a:p>
                      <a:pPr algn="ctr">
                        <a:lnSpc>
                          <a:spcPct val="150000"/>
                        </a:lnSpc>
                      </a:pPr>
                      <a:r>
                        <a:rPr lang="en-US" sz="1400" dirty="0">
                          <a:solidFill>
                            <a:schemeClr val="accent6"/>
                          </a:solidFill>
                          <a:latin typeface="Calibri" panose="020F0502020204030204" pitchFamily="34" charset="0"/>
                        </a:rPr>
                        <a:t>Total </a:t>
                      </a:r>
                    </a:p>
                  </a:txBody>
                  <a:tcPr/>
                </a:tc>
                <a:extLst>
                  <a:ext uri="{0D108BD9-81ED-4DB2-BD59-A6C34878D82A}">
                    <a16:rowId xmlns:a16="http://schemas.microsoft.com/office/drawing/2014/main" val="89061720"/>
                  </a:ext>
                </a:extLst>
              </a:tr>
              <a:tr h="430929">
                <a:tc>
                  <a:txBody>
                    <a:bodyPr/>
                    <a:lstStyle/>
                    <a:p>
                      <a:r>
                        <a:rPr lang="en-US" sz="1400" b="0" i="0" dirty="0">
                          <a:latin typeface="Calibri" panose="020F0502020204030204" pitchFamily="34" charset="0"/>
                        </a:rPr>
                        <a:t>Construction</a:t>
                      </a:r>
                    </a:p>
                  </a:txBody>
                  <a:tcPr/>
                </a:tc>
                <a:tc>
                  <a:txBody>
                    <a:bodyPr/>
                    <a:lstStyle/>
                    <a:p>
                      <a:pPr algn="ctr" fontAlgn="ctr"/>
                      <a:r>
                        <a:rPr lang="en-US" sz="1400" b="0" i="0" u="none" strike="noStrike" dirty="0">
                          <a:solidFill>
                            <a:srgbClr val="000000"/>
                          </a:solidFill>
                          <a:effectLst/>
                          <a:latin typeface="Calibri" panose="020F0502020204030204" pitchFamily="34" charset="0"/>
                        </a:rPr>
                        <a:t>1,010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1,690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2,690</a:t>
                      </a:r>
                    </a:p>
                  </a:txBody>
                  <a:tcPr marL="9525" marR="9525" marT="9525" marB="0" anchor="ctr"/>
                </a:tc>
                <a:extLst>
                  <a:ext uri="{0D108BD9-81ED-4DB2-BD59-A6C34878D82A}">
                    <a16:rowId xmlns:a16="http://schemas.microsoft.com/office/drawing/2014/main" val="1199796232"/>
                  </a:ext>
                </a:extLst>
              </a:tr>
              <a:tr h="495020">
                <a:tc>
                  <a:txBody>
                    <a:bodyPr/>
                    <a:lstStyle/>
                    <a:p>
                      <a:r>
                        <a:rPr lang="en-US" sz="1400" dirty="0">
                          <a:latin typeface="Calibri" panose="020F0502020204030204" pitchFamily="34" charset="0"/>
                        </a:rPr>
                        <a:t>Installation and Repair</a:t>
                      </a:r>
                    </a:p>
                  </a:txBody>
                  <a:tcPr/>
                </a:tc>
                <a:tc>
                  <a:txBody>
                    <a:bodyPr/>
                    <a:lstStyle/>
                    <a:p>
                      <a:pPr algn="ctr" fontAlgn="ctr"/>
                      <a:r>
                        <a:rPr lang="en-US" sz="1400" b="0" i="0" u="none" strike="noStrike" dirty="0">
                          <a:solidFill>
                            <a:srgbClr val="000000"/>
                          </a:solidFill>
                          <a:effectLst/>
                          <a:latin typeface="Calibri" panose="020F0502020204030204" pitchFamily="34" charset="0"/>
                        </a:rPr>
                        <a:t>830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2,610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3,440</a:t>
                      </a:r>
                    </a:p>
                  </a:txBody>
                  <a:tcPr marL="9525" marR="9525" marT="9525" marB="0" anchor="ctr"/>
                </a:tc>
                <a:extLst>
                  <a:ext uri="{0D108BD9-81ED-4DB2-BD59-A6C34878D82A}">
                    <a16:rowId xmlns:a16="http://schemas.microsoft.com/office/drawing/2014/main" val="3912329238"/>
                  </a:ext>
                </a:extLst>
              </a:tr>
              <a:tr h="430929">
                <a:tc>
                  <a:txBody>
                    <a:bodyPr/>
                    <a:lstStyle/>
                    <a:p>
                      <a:r>
                        <a:rPr lang="en-US" sz="1400" dirty="0">
                          <a:latin typeface="Calibri" panose="020F0502020204030204" pitchFamily="34" charset="0"/>
                        </a:rPr>
                        <a:t>Production</a:t>
                      </a:r>
                    </a:p>
                  </a:txBody>
                  <a:tcPr/>
                </a:tc>
                <a:tc>
                  <a:txBody>
                    <a:bodyPr/>
                    <a:lstStyle/>
                    <a:p>
                      <a:pPr algn="ctr" fontAlgn="ctr"/>
                      <a:r>
                        <a:rPr lang="en-US" sz="1400" b="0" i="0" u="none" strike="noStrike" dirty="0">
                          <a:solidFill>
                            <a:srgbClr val="000000"/>
                          </a:solidFill>
                          <a:effectLst/>
                          <a:latin typeface="Calibri" panose="020F0502020204030204" pitchFamily="34" charset="0"/>
                        </a:rPr>
                        <a:t>1,150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7,100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8,250</a:t>
                      </a:r>
                    </a:p>
                  </a:txBody>
                  <a:tcPr marL="9525" marR="9525" marT="9525" marB="0" anchor="ctr"/>
                </a:tc>
                <a:extLst>
                  <a:ext uri="{0D108BD9-81ED-4DB2-BD59-A6C34878D82A}">
                    <a16:rowId xmlns:a16="http://schemas.microsoft.com/office/drawing/2014/main" val="2022147896"/>
                  </a:ext>
                </a:extLst>
              </a:tr>
              <a:tr h="698852">
                <a:tc>
                  <a:txBody>
                    <a:bodyPr/>
                    <a:lstStyle/>
                    <a:p>
                      <a:r>
                        <a:rPr lang="en-US" sz="1400" dirty="0">
                          <a:latin typeface="Calibri" panose="020F0502020204030204" pitchFamily="34" charset="0"/>
                        </a:rPr>
                        <a:t>Transport &amp; Material Moving  </a:t>
                      </a:r>
                    </a:p>
                  </a:txBody>
                  <a:tcPr/>
                </a:tc>
                <a:tc>
                  <a:txBody>
                    <a:bodyPr/>
                    <a:lstStyle/>
                    <a:p>
                      <a:pPr algn="ctr" fontAlgn="ctr"/>
                      <a:r>
                        <a:rPr lang="en-US" sz="1400" b="0" i="0" u="none" strike="noStrike" dirty="0">
                          <a:solidFill>
                            <a:srgbClr val="000000"/>
                          </a:solidFill>
                          <a:effectLst/>
                          <a:latin typeface="Calibri" panose="020F0502020204030204" pitchFamily="34" charset="0"/>
                        </a:rPr>
                        <a:t>1,530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5,170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6,700</a:t>
                      </a:r>
                    </a:p>
                  </a:txBody>
                  <a:tcPr marL="9525" marR="9525" marT="9525" marB="0" anchor="ctr"/>
                </a:tc>
                <a:extLst>
                  <a:ext uri="{0D108BD9-81ED-4DB2-BD59-A6C34878D82A}">
                    <a16:rowId xmlns:a16="http://schemas.microsoft.com/office/drawing/2014/main" val="600470207"/>
                  </a:ext>
                </a:extLst>
              </a:tr>
            </a:tbl>
          </a:graphicData>
        </a:graphic>
      </p:graphicFrame>
      <p:sp>
        <p:nvSpPr>
          <p:cNvPr id="12" name="Title 1">
            <a:extLst>
              <a:ext uri="{FF2B5EF4-FFF2-40B4-BE49-F238E27FC236}">
                <a16:creationId xmlns:a16="http://schemas.microsoft.com/office/drawing/2014/main" id="{75396AA3-2994-4722-BB19-9774CE6ECEB1}"/>
              </a:ext>
            </a:extLst>
          </p:cNvPr>
          <p:cNvSpPr>
            <a:spLocks noGrp="1"/>
          </p:cNvSpPr>
          <p:nvPr>
            <p:ph type="title"/>
          </p:nvPr>
        </p:nvSpPr>
        <p:spPr>
          <a:xfrm>
            <a:off x="152400" y="155448"/>
            <a:ext cx="7239000" cy="755124"/>
          </a:xfrm>
        </p:spPr>
        <p:txBody>
          <a:bodyPr anchor="t" anchorCtr="0">
            <a:normAutofit fontScale="90000"/>
          </a:bodyPr>
          <a:lstStyle/>
          <a:p>
            <a:pPr eaLnBrk="1" hangingPunct="1">
              <a:defRPr/>
            </a:pPr>
            <a:r>
              <a:rPr lang="en-US" altLang="en-US" sz="3300" dirty="0">
                <a:ea typeface="Calibri" panose="020F0502020204030204" pitchFamily="34" charset="0"/>
              </a:rPr>
              <a:t>Annual Separations (2016-2026) vs. Annual Replacements (2014-2024) - Results </a:t>
            </a:r>
            <a:endParaRPr lang="en-US" altLang="en-US" sz="3100" dirty="0">
              <a:ea typeface="Calibri" panose="020F0502020204030204" pitchFamily="34" charset="0"/>
            </a:endParaRPr>
          </a:p>
        </p:txBody>
      </p:sp>
      <p:sp>
        <p:nvSpPr>
          <p:cNvPr id="8" name="TextBox 7">
            <a:extLst>
              <a:ext uri="{FF2B5EF4-FFF2-40B4-BE49-F238E27FC236}">
                <a16:creationId xmlns:a16="http://schemas.microsoft.com/office/drawing/2014/main" id="{3FCB9094-EC8F-4DC8-9C95-DF2C7C868959}"/>
              </a:ext>
            </a:extLst>
          </p:cNvPr>
          <p:cNvSpPr txBox="1"/>
          <p:nvPr/>
        </p:nvSpPr>
        <p:spPr>
          <a:xfrm>
            <a:off x="304800" y="6380163"/>
            <a:ext cx="8148320" cy="304800"/>
          </a:xfrm>
          <a:prstGeom prst="rect">
            <a:avLst/>
          </a:prstGeom>
        </p:spPr>
        <p:txBody>
          <a:bodyPr vert="horz" wrap="none" lIns="91440" tIns="45720" rIns="91440" bIns="45720" rtlCol="0" anchor="ctr">
            <a:normAutofit/>
          </a:bodyPr>
          <a:lstStyle/>
          <a:p>
            <a:pPr eaLnBrk="1" hangingPunct="1">
              <a:spcBef>
                <a:spcPts val="600"/>
              </a:spcBef>
              <a:spcAft>
                <a:spcPts val="600"/>
              </a:spcAft>
              <a:buFontTx/>
              <a:buNone/>
            </a:pPr>
            <a:r>
              <a:rPr lang="en-US" sz="1100" i="1" dirty="0">
                <a:solidFill>
                  <a:srgbClr val="333333"/>
                </a:solidFill>
                <a:latin typeface="Calibri" panose="020F0502020204030204" pitchFamily="34" charset="0"/>
              </a:rPr>
              <a:t>Source: DWD, Office of Economic Advisors, December 2018 (Long-term 2016-26 new separations method vs. 2014-24 replacements method)</a:t>
            </a:r>
          </a:p>
        </p:txBody>
      </p:sp>
    </p:spTree>
    <p:extLst>
      <p:ext uri="{BB962C8B-B14F-4D97-AF65-F5344CB8AC3E}">
        <p14:creationId xmlns:p14="http://schemas.microsoft.com/office/powerpoint/2010/main" val="19061559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SLIDE_COUNT" val="5"/>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lgn="ctr" eaLnBrk="1" hangingPunct="1">
          <a:spcBef>
            <a:spcPts val="600"/>
          </a:spcBef>
          <a:spcAft>
            <a:spcPts val="600"/>
          </a:spcAft>
          <a:buFontTx/>
          <a:buNone/>
          <a:defRPr sz="2800" b="1" dirty="0" smtClean="0">
            <a:solidFill>
              <a:srgbClr val="333333"/>
            </a:solidFill>
            <a:latin typeface="Calibri" panose="020F050202020403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17685</TotalTime>
  <Words>2181</Words>
  <Application>Microsoft Office PowerPoint</Application>
  <PresentationFormat>On-screen Show (4:3)</PresentationFormat>
  <Paragraphs>624</Paragraphs>
  <Slides>30</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Courier New</vt:lpstr>
      <vt:lpstr>template</vt:lpstr>
      <vt:lpstr>Impact of New Projections Methodology </vt:lpstr>
      <vt:lpstr>Wisconsin Employment Projections</vt:lpstr>
      <vt:lpstr>Updates Introduction</vt:lpstr>
      <vt:lpstr>Separations Openings Method Results </vt:lpstr>
      <vt:lpstr>WI Long-Term Projections Annual Openings, 2016-2026 - New Separations Methodology</vt:lpstr>
      <vt:lpstr>Separations Rates Context</vt:lpstr>
      <vt:lpstr>Annual Separations (2016-2026) vs. Annual Replacements (2014-2024) - Results</vt:lpstr>
      <vt:lpstr>Annual Separations (2016-2026) vs. Annual Replacements (2014-2024) - Results</vt:lpstr>
      <vt:lpstr>Annual Separations (2016-2026) vs. Annual Replacements (2014-2024) - Results </vt:lpstr>
      <vt:lpstr>Foxconn Impact Project </vt:lpstr>
      <vt:lpstr>Foxconn NAICS Classification Assumption</vt:lpstr>
      <vt:lpstr>Definitions </vt:lpstr>
      <vt:lpstr>Wisconsin Output Demand</vt:lpstr>
      <vt:lpstr>Top 5 Sectors Affected by the Indirect Effect</vt:lpstr>
      <vt:lpstr>Top 5 Sectors Affected by the Induced Effect</vt:lpstr>
      <vt:lpstr>Wisconsin Employment Projections</vt:lpstr>
      <vt:lpstr>Other Foxconn NAICS Classification Assumption </vt:lpstr>
      <vt:lpstr>Other Foxconn NAICS Classification Assumption </vt:lpstr>
      <vt:lpstr>WI Long-term Industry Employment Projections, 2016-2026 Results</vt:lpstr>
      <vt:lpstr>Wisconsin Total Employment Forecast Results</vt:lpstr>
      <vt:lpstr>WI Long-term Industry Employment Projections, 2016-2026 - Results</vt:lpstr>
      <vt:lpstr>WI Long-term Occupational Employment Projections, 2016-2026 by % Change Results</vt:lpstr>
      <vt:lpstr>WDA Direct Effect Assumptions</vt:lpstr>
      <vt:lpstr>WDA Direct Impact Industry Sector Forecast Scenario #1 and #2 Results </vt:lpstr>
      <vt:lpstr>WDA Long-term Industry Employment Projections, 2016-2026 - Total Employment</vt:lpstr>
      <vt:lpstr>WDA Long-term Occupational Employment Projections, 2016-2026 - WDA1 Results</vt:lpstr>
      <vt:lpstr>WDA Long-term Occupational Employment Projections, 2016-2026 - WDA2 Results</vt:lpstr>
      <vt:lpstr>WDA Long-term Occupational Employment Projections, 2016-2026 - WDA5 Results</vt:lpstr>
      <vt:lpstr>WDA Long-term Occupational Employment Projections, 2016-2026 - WDA8 Results</vt:lpstr>
      <vt:lpstr>Questions?</vt:lpstr>
    </vt:vector>
  </TitlesOfParts>
  <Company>DWD - State of Wisconsin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westfgr</dc:creator>
  <cp:lastModifiedBy>Kim, Grace E - DWD</cp:lastModifiedBy>
  <cp:revision>474</cp:revision>
  <cp:lastPrinted>2018-07-11T21:55:49Z</cp:lastPrinted>
  <dcterms:created xsi:type="dcterms:W3CDTF">2016-11-16T23:13:03Z</dcterms:created>
  <dcterms:modified xsi:type="dcterms:W3CDTF">2019-01-23T22:31:52Z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19CC14F7-88E0-4392-A72B-CC61532E309F</vt:lpwstr>
  </property>
  <property fmtid="{D5CDD505-2E9C-101B-9397-08002B2CF9AE}" pid="3" name="ArticulatePath">
    <vt:lpwstr>Presentation1</vt:lpwstr>
  </property>
</Properties>
</file>